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492" r:id="rId3"/>
    <p:sldId id="494" r:id="rId4"/>
    <p:sldId id="505" r:id="rId5"/>
    <p:sldId id="495" r:id="rId6"/>
    <p:sldId id="496" r:id="rId7"/>
    <p:sldId id="513" r:id="rId8"/>
    <p:sldId id="497" r:id="rId9"/>
    <p:sldId id="516" r:id="rId10"/>
    <p:sldId id="515" r:id="rId11"/>
    <p:sldId id="514" r:id="rId12"/>
    <p:sldId id="517" r:id="rId13"/>
    <p:sldId id="498" r:id="rId14"/>
    <p:sldId id="520" r:id="rId15"/>
    <p:sldId id="518" r:id="rId16"/>
    <p:sldId id="519" r:id="rId17"/>
    <p:sldId id="521" r:id="rId18"/>
    <p:sldId id="499" r:id="rId19"/>
    <p:sldId id="524" r:id="rId20"/>
    <p:sldId id="526" r:id="rId21"/>
    <p:sldId id="527" r:id="rId22"/>
    <p:sldId id="528" r:id="rId23"/>
    <p:sldId id="529" r:id="rId24"/>
    <p:sldId id="530" r:id="rId25"/>
    <p:sldId id="501" r:id="rId26"/>
    <p:sldId id="531" r:id="rId27"/>
    <p:sldId id="532" r:id="rId28"/>
    <p:sldId id="522" r:id="rId29"/>
    <p:sldId id="502" r:id="rId30"/>
    <p:sldId id="534" r:id="rId31"/>
    <p:sldId id="533" r:id="rId32"/>
    <p:sldId id="535" r:id="rId33"/>
    <p:sldId id="536" r:id="rId34"/>
    <p:sldId id="523" r:id="rId35"/>
    <p:sldId id="27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504334-8727-7CD2-234B-8F33574B11DA}" v="1750" dt="2025-03-31T16:13:06.220"/>
    <p1510:client id="{BAC9B27C-FC12-A708-5D28-9B63136287E4}" v="102" dt="2025-03-31T14:03:05.496"/>
    <p1510:client id="{C6B72F3F-88FC-B265-51B5-1EA64B29ABC0}" v="640" dt="2025-03-31T13:44:01.477"/>
    <p1510:client id="{D9EE072F-79E5-CE34-81BC-365A9F80E1A1}" v="5" dt="2025-03-31T17:16:12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97" autoAdjust="0"/>
    <p:restoredTop sz="96327"/>
  </p:normalViewPr>
  <p:slideViewPr>
    <p:cSldViewPr snapToGrid="0">
      <p:cViewPr varScale="1">
        <p:scale>
          <a:sx n="79" d="100"/>
          <a:sy n="79" d="100"/>
        </p:scale>
        <p:origin x="224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7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6C9A8-5AB0-B235-A786-3F781723C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56EFB5-7BCA-00B3-0970-8349D04E7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5664D4-A7F5-357E-E819-332F9283D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22BC0-1FBC-3BC2-B6BD-83EF828274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29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C9EE9-7C33-8ACF-E6D1-DFF7FDE28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C1CD1-3AA8-E9CD-6E8A-21B85B781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6B2404-0F9C-EBE2-2011-151237960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167C8-FDEC-DD58-252A-4D15BD1D8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6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5AEF-E90D-05C6-295E-69377DF36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89198-2D67-CE2E-1DD1-8C6D2CB25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DBD6F4-5BF6-6F8E-A7C4-A6056A243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12287-DFAA-C90F-AC93-5226B5D24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61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1C7D7-B817-CDEE-6F18-12FA505E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7DD985-0278-DBD8-54E3-FF1B638CC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154ED-0407-F192-02F3-9BA2EBA66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77CF4-56C9-0BB1-A3A6-D11240B782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73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9210B-3170-5087-4D9A-DD7CEFB5A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D6189-E034-9258-CBFD-682277869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426F7-19CC-7DDC-D178-B2A4DC448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CF6A9-144D-5A14-D9BE-170652966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74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10B35-7F8D-1FB7-0C10-8244C98CB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B23938-C823-E33A-9498-DB3B00E2F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F60202-54BC-E915-9794-9030C826E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8EB78-3246-55CB-D6F5-F01538037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99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D8419-9F69-FC9D-232C-DD91FB36C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80E53-1AF9-46F2-3FCE-027C1CD37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DF3A63-00EC-7EF1-3FED-D5CE98817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46FDC-B40A-5B1B-6FEB-5391070C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17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A14E2-850C-BBD9-5A38-47B8AD5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0B0E4-E1EE-9A81-6607-85E4FCDDE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C0D70-F9C4-A8F3-3CDA-948740B35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6B154-5EF6-8D10-052A-2C82D292E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2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C4A7B-141D-94FC-54C8-31B2C7C79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5D51A-9EA3-78E0-89F0-D38B2081B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1D692-45B6-83DC-1DFA-40790BF51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B09A7-DB72-CC5F-646D-767CB8A6A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65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B4D24-3278-DE06-939E-38FEA84D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1C3EF-F65E-52C1-E380-C8E7723A5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D3034-CB0B-568C-0A84-9089A6796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1BF63-23BF-43DB-186A-D792F71F3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220E8-471A-9833-519D-7213BA1C4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9EE0B-D4F5-DD73-C87D-9FCA2B6D3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4C21E-B533-0B4F-05E1-6464A08CD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04B80-2CA6-9EA7-D9F6-42386EAA7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49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C47D-8DA9-76EF-2760-857F45A71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FADCE-854D-3954-625F-C995135A1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0A01D-B845-6ABE-E64C-A8A4C9889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FC9CB-589C-C8EE-F91E-B51C577E07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3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7C3CF-1A80-0B6F-79EF-9FE3F3EF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57104-F8BD-2334-CF78-76251E7B5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63B70-5D28-D360-224B-30A9FE655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BD17F-0CAD-7F07-CA5D-1E13544B3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3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EB2FB-2DD5-B79A-B495-9502D26F1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58F4DD-7682-826E-B97F-BFCE510D1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68AF98-191B-292C-CBB0-3E618E766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95B58-FDB1-4BD7-887E-7BDE4A429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0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A4BB3-A3BA-2294-4043-7F48AD84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0E29B-CEDF-87CA-FC23-4C79B0F64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D3711-00E8-473F-8E1E-619EEC16C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B69FD-A42A-AF46-33A5-6F1793043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85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6F35F-1037-7F01-311B-1A6CD10C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C5C390-98E2-7D76-7140-95928C868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4526B-FCA3-516F-4285-C305BA90E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83932-F97A-9384-190C-3926A6A93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7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ED54B-9F4A-60B2-4335-79A6A01D4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1E837-3F0C-5B20-4094-0DE584FD0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D23D9-B8C1-686A-3E8A-E63ECCE3C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D95CE-350C-D466-F9F3-6F5E59A6F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50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A07F-0C36-FA36-1158-B17236D8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2AC8F0-AFE2-69AB-999C-18E2536B76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36662-FD95-7C44-D6C9-87EF5B3F9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CEBCD-458A-5012-E84D-B19D942BC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95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45583-F242-42B3-55B4-C5905B9A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1DC0-1650-4D19-A892-698065D1A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3E5088-A8FC-7D42-037B-8861D1FCB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00747-F725-41D4-60A7-63338ECF3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24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7909E-0A8A-4ACF-0762-5A000E59E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AB84E-67C4-EF6F-68F9-F07C5D791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CBB2B-C4EC-9840-9343-799BE9278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20062-0400-067E-60EF-08F28CC96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77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FB6FC-3104-D044-8C3D-34831E4AD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19C8B-B651-80D7-9022-8043A726F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38560-766F-B73C-88DC-F57E32189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6E7F3-7897-5020-3409-397EC5CE2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76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49BD-FBD0-FFF1-2EA8-3F79C62E0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2D455-7AD3-89EF-A62E-822743094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F033B5-6740-810B-BB94-3F01A4E58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C0C9-5FB8-F1B8-3C00-EE4E346C4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28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FB1F-326B-C97B-28DF-BB12EDFDC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8E0AE-A864-565D-219C-D4D3ED005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2A89F0-74B6-C1F1-1226-046040539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041F-86B4-A803-04D2-3F637EB37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3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D076E-0381-16C5-695B-F35199213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B5266-4429-69E4-671D-E570AB72F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6A8948-CF20-C09A-5333-11E877F48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F76EF-29B3-D1A2-1DA9-2B2CC840A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2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DC8E9-FED9-516B-F6B8-3A870E26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F10C5-ED87-5611-9505-F9E16F502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B56898-F829-AFA9-AF0F-C8CA514BA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799C8-4825-88FE-D865-AB4BB44D5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49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F63B0-549C-64B7-DCBB-A9EAB3E59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A88BE-0D86-7A49-3B8B-B46D722E3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4A1ED-D1F3-2E3B-A5BF-F69EFD3CC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5969-58C0-5117-320A-29E90514C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6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5477D-6DDA-4189-5045-026CC3A45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B42AB-1ACF-4212-0C9C-01A99DF14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A4F84F-1928-7EFD-30F8-B695028EE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471A1-FCFC-F95F-9EA0-EE9AD28CC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6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D55F0-4B13-C04E-0018-37A04EA7E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54CF4-49CD-4787-1D77-813C3584A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A621F0-ABCB-2F22-54A4-63857BC4D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12DB8-0DAB-D0B2-0DB7-37FE204AE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8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E86D5-7F4F-5569-88A5-5518C2A8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2558CD-7B76-C56B-EA7C-4E1F82BFC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2E8D1-A803-FA9A-7A80-33AD40A87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F4ED3-1BEB-A173-4BDB-63DCDA9FC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16103-B8CC-A7A4-E4C7-8D9B0F273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D3659-F67B-CFFB-3E00-899CCBB31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A76B0-6DFE-70C0-2284-098B05756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6D50B-B630-EEEC-8BCC-DB3CAC5D6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14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B5416-E9DD-F6EB-1945-67C4358CE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999C-6C04-32AF-D5E7-668983550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653905-B13E-1E07-6C4F-D1065A5B5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CBE59-5E05-2EA5-DF39-6D5F66348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32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C87B0-EDCF-97D2-6D64-E72E021F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B9B9D0-B7E3-60EC-339C-58294F262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45559-8C93-0501-9550-708971A0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A9D96-319D-57B9-25F0-6ECC4608C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9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2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0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Gilbert Scott Building">
            <a:extLst>
              <a:ext uri="{FF2B5EF4-FFF2-40B4-BE49-F238E27FC236}">
                <a16:creationId xmlns:a16="http://schemas.microsoft.com/office/drawing/2014/main" id="{A0C4122C-D814-8F2A-224E-E487C28EC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Arial"/>
                <a:cs typeface="Arial"/>
              </a:rPr>
              <a:t>VIRTUAL REALITY VISUAL FIELD TESTING DEVICE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ACEDA-0CD5-8405-AC65-D72F9C4A7AA8}"/>
              </a:ext>
            </a:extLst>
          </p:cNvPr>
          <p:cNvSpPr/>
          <p:nvPr/>
        </p:nvSpPr>
        <p:spPr>
          <a:xfrm>
            <a:off x="739204" y="4531295"/>
            <a:ext cx="3021133" cy="772583"/>
          </a:xfrm>
          <a:prstGeom prst="rect">
            <a:avLst/>
          </a:prstGeom>
          <a:solidFill>
            <a:srgbClr val="FFFFF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758804" y="4533551"/>
            <a:ext cx="3022844" cy="768838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/>
                <a:ea typeface="+mj-ea"/>
                <a:cs typeface="Arial"/>
              </a:rPr>
              <a:t>Caleb Mok Kah Hou</a:t>
            </a:r>
            <a:br>
              <a:rPr lang="en-GB" dirty="0">
                <a:latin typeface="Arial"/>
                <a:ea typeface="+mj-ea"/>
                <a:cs typeface="Arial"/>
              </a:rPr>
            </a:br>
            <a:r>
              <a:rPr lang="en-GB" dirty="0">
                <a:solidFill>
                  <a:schemeClr val="tx1"/>
                </a:solidFill>
                <a:latin typeface="Arial"/>
                <a:ea typeface="+mj-ea"/>
                <a:cs typeface="Arial"/>
              </a:rPr>
              <a:t>2689719m</a:t>
            </a:r>
            <a:endParaRPr lang="en-US">
              <a:solidFill>
                <a:schemeClr val="tx1"/>
              </a:solidFill>
              <a:ea typeface="+mj-ea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87A85-733E-67E5-72FD-C8B6C83BC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669753-7CE6-8106-E0B2-E5A2D57E4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797AE3-8FAF-B6CC-DFC3-B5EA51B3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User Interfaces and Inputs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9B4FF9-229D-6E0E-3B67-B4526E437F1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1E2FB3-5BEA-B78C-5DB4-ABA3995FE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2164" y="1604801"/>
            <a:ext cx="7146141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1B0790-F6D1-6AFB-8988-4AF760D4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4" y="1992923"/>
            <a:ext cx="5792629" cy="4161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virtual reality headset and controllers on a table&#10;&#10;AI-generated content may be incorrect.">
            <a:extLst>
              <a:ext uri="{FF2B5EF4-FFF2-40B4-BE49-F238E27FC236}">
                <a16:creationId xmlns:a16="http://schemas.microsoft.com/office/drawing/2014/main" id="{29A91848-07F8-9A87-51ED-88DC02247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569" y="1992922"/>
            <a:ext cx="5791199" cy="4161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826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0DF70-5772-5C49-9171-DA024F09F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661797-20E3-D39B-C488-760884B22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94E9A5-5971-2293-E7FC-F875A3E4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Report Generation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C960A4-4F12-1772-2045-CCDDE722965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BB2F88-94A8-CFEA-D4D1-F6A98BF7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2164" y="1604801"/>
            <a:ext cx="7146141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GB" sz="2400" dirty="0"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4EF2B1C-F0C3-6B99-0B63-0838E205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70" y="1711570"/>
            <a:ext cx="5491691" cy="4067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40B36-C61D-40DD-76F0-FD840BBA7824}"/>
              </a:ext>
            </a:extLst>
          </p:cNvPr>
          <p:cNvSpPr txBox="1"/>
          <p:nvPr/>
        </p:nvSpPr>
        <p:spPr>
          <a:xfrm>
            <a:off x="2086708" y="5967046"/>
            <a:ext cx="31183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ea typeface="Calibri"/>
                <a:cs typeface="Calibri"/>
              </a:rPr>
              <a:t>Report Generation Workflow</a:t>
            </a:r>
            <a:endParaRPr lang="en-GB" b="1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D3F0B-8079-AF19-B7C1-1441CB948DA8}"/>
              </a:ext>
            </a:extLst>
          </p:cNvPr>
          <p:cNvSpPr txBox="1"/>
          <p:nvPr/>
        </p:nvSpPr>
        <p:spPr>
          <a:xfrm>
            <a:off x="8030307" y="5931876"/>
            <a:ext cx="31183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ea typeface="Calibri"/>
                <a:cs typeface="Calibri"/>
              </a:rPr>
              <a:t>Report Generation Wireframe</a:t>
            </a:r>
            <a:endParaRPr lang="en-GB" b="1">
              <a:ea typeface="Calibri"/>
              <a:cs typeface="Calibri"/>
            </a:endParaRPr>
          </a:p>
        </p:txBody>
      </p:sp>
      <p:pic>
        <p:nvPicPr>
          <p:cNvPr id="10" name="Picture 9" descr="A screenshot of a medical test&#10;&#10;AI-generated content may be incorrect.">
            <a:extLst>
              <a:ext uri="{FF2B5EF4-FFF2-40B4-BE49-F238E27FC236}">
                <a16:creationId xmlns:a16="http://schemas.microsoft.com/office/drawing/2014/main" id="{2CF49694-B2CF-DBFF-D56B-AB595F2C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759" y="492368"/>
            <a:ext cx="4173159" cy="5474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54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2E308-61C7-EA73-497A-A4056F0DF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James McCune Smith Learning Hub">
            <a:extLst>
              <a:ext uri="{FF2B5EF4-FFF2-40B4-BE49-F238E27FC236}">
                <a16:creationId xmlns:a16="http://schemas.microsoft.com/office/drawing/2014/main" id="{801F4EE1-8255-5805-B4D9-04C75CE1A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pic>
        <p:nvPicPr>
          <p:cNvPr id="7" name="Picture 6" descr="The Gilbert Scott Building">
            <a:extLst>
              <a:ext uri="{FF2B5EF4-FFF2-40B4-BE49-F238E27FC236}">
                <a16:creationId xmlns:a16="http://schemas.microsoft.com/office/drawing/2014/main" id="{E3706B62-89FC-C657-4000-29ACE7951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6BF37E-F263-99F2-0822-FF17D20A3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73626" y="2884569"/>
            <a:ext cx="5651447" cy="922233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269512-5810-07A2-C97E-C5916971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67" y="3012123"/>
            <a:ext cx="4476794" cy="79500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latin typeface="Arial"/>
                <a:cs typeface="Arial"/>
              </a:rPr>
              <a:t>Implementation</a:t>
            </a:r>
            <a:endParaRPr lang="en-US" sz="4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9BE6C5-0CB5-903C-44CE-2C65BC76845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3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2FF83-A328-CDB3-01A9-F2331A92D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AD993-0944-CD1D-CF9E-A8698D607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E672BA-15E2-DB32-5D1C-C4BAF762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Hardware and Software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F98A8D-6062-A570-EEBB-5C0C14A000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73A21C-281E-D699-0D5A-00020ABEB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2164" y="1604801"/>
            <a:ext cx="7146141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ea typeface="Calibri"/>
                <a:cs typeface="Calibri"/>
              </a:rPr>
              <a:t>HTC </a:t>
            </a:r>
            <a:r>
              <a:rPr lang="en-GB" sz="2400" err="1">
                <a:ea typeface="Calibri"/>
                <a:cs typeface="Calibri"/>
              </a:rPr>
              <a:t>Vive</a:t>
            </a:r>
            <a:r>
              <a:rPr lang="en-GB" sz="2400" dirty="0">
                <a:ea typeface="Calibri"/>
                <a:cs typeface="Calibri"/>
              </a:rPr>
              <a:t> Pro Eye</a:t>
            </a: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latin typeface="Calibri" panose="020F0502020204030204"/>
                <a:ea typeface="Calibri"/>
                <a:cs typeface="Calibri"/>
              </a:rPr>
              <a:t>Workstation: </a:t>
            </a:r>
            <a:endParaRPr lang="en-GB" sz="2400" dirty="0">
              <a:ea typeface="+mn-lt"/>
              <a:cs typeface="+mn-lt"/>
            </a:endParaRPr>
          </a:p>
          <a:p>
            <a:pPr marL="742950" lvl="1" indent="-28575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CPU: Intel Core i9-12900K</a:t>
            </a:r>
            <a:endParaRPr lang="en-GB" dirty="0">
              <a:ea typeface="+mn-lt"/>
              <a:cs typeface="+mn-lt"/>
            </a:endParaRPr>
          </a:p>
          <a:p>
            <a:pPr marL="742950" lvl="1" indent="-28575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GPU: NVIDIA RTX 3080 Ti</a:t>
            </a:r>
          </a:p>
          <a:p>
            <a:pPr marL="742950" lvl="1" indent="-28575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RAM: 64 GB </a:t>
            </a:r>
            <a:endParaRPr lang="en-GB">
              <a:latin typeface="Calibri" panose="020F0502020204030204"/>
              <a:ea typeface="Calibri"/>
              <a:cs typeface="Calibri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GB" sz="2400" dirty="0">
              <a:latin typeface="Calibri" panose="020F0502020204030204"/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 descr="A virtual reality headset and controllers on a table&#10;&#10;AI-generated content may be incorrect.">
            <a:extLst>
              <a:ext uri="{FF2B5EF4-FFF2-40B4-BE49-F238E27FC236}">
                <a16:creationId xmlns:a16="http://schemas.microsoft.com/office/drawing/2014/main" id="{B38B1FED-5726-A43B-339D-6D25D07E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9" y="3434861"/>
            <a:ext cx="4443046" cy="3165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BA0020-7308-9485-5531-05B186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83425" y="1604800"/>
            <a:ext cx="6712388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ea typeface="Calibri"/>
                <a:cs typeface="Calibri"/>
              </a:rPr>
              <a:t>Unity:</a:t>
            </a: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>
                <a:ea typeface="Calibri"/>
                <a:cs typeface="Calibri"/>
              </a:rPr>
              <a:t>Unity editor 2019</a:t>
            </a:r>
            <a:endParaRPr lang="en-GB" sz="2400" dirty="0">
              <a:ea typeface="Calibri"/>
              <a:cs typeface="Calibri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err="1">
                <a:ea typeface="Calibri"/>
                <a:cs typeface="Calibri"/>
              </a:rPr>
              <a:t>SRanipal</a:t>
            </a:r>
            <a:r>
              <a:rPr lang="en-GB" sz="2400" dirty="0">
                <a:ea typeface="Calibri"/>
                <a:cs typeface="Calibri"/>
              </a:rPr>
              <a:t> SDK</a:t>
            </a: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>
                <a:latin typeface="Calibri"/>
                <a:ea typeface="Calibri"/>
                <a:cs typeface="Calibri"/>
              </a:rPr>
              <a:t>Steam VR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Calibri"/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latin typeface="Calibri"/>
                <a:ea typeface="Calibri"/>
                <a:cs typeface="Calibri"/>
              </a:rPr>
              <a:t>Scripting: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>
                <a:latin typeface="Calibri"/>
                <a:ea typeface="Calibri"/>
                <a:cs typeface="Calibri"/>
              </a:rPr>
              <a:t>VS code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err="1">
                <a:latin typeface="Calibri"/>
                <a:ea typeface="Calibri"/>
                <a:cs typeface="Calibri"/>
              </a:rPr>
              <a:t>Jupyter</a:t>
            </a:r>
            <a:endParaRPr lang="en-GB" sz="2400" dirty="0" err="1">
              <a:latin typeface="Calibri"/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Calibri"/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latin typeface="Calibri"/>
                <a:ea typeface="Calibri"/>
                <a:cs typeface="Calibri"/>
              </a:rPr>
              <a:t>Version Control: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>
                <a:latin typeface="Calibri"/>
                <a:ea typeface="Calibri"/>
                <a:cs typeface="Calibri"/>
              </a:rPr>
              <a:t>Gitlab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 charset="0"/>
              <a:ea typeface="ＭＳ Ｐゴシック" charset="-128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Calibri"/>
            </a:endParaRPr>
          </a:p>
        </p:txBody>
      </p:sp>
      <p:pic>
        <p:nvPicPr>
          <p:cNvPr id="9" name="Picture 8" descr="A logo of a company&#10;&#10;AI-generated content may be incorrect.">
            <a:extLst>
              <a:ext uri="{FF2B5EF4-FFF2-40B4-BE49-F238E27FC236}">
                <a16:creationId xmlns:a16="http://schemas.microsoft.com/office/drawing/2014/main" id="{6A3BE3C1-91BA-5B54-0E63-82BD39CE4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0673770" y="1817076"/>
            <a:ext cx="996646" cy="996462"/>
          </a:xfrm>
          <a:prstGeom prst="rect">
            <a:avLst/>
          </a:prstGeom>
        </p:spPr>
      </p:pic>
      <p:pic>
        <p:nvPicPr>
          <p:cNvPr id="10" name="Picture 9" descr="A black and grey logo&#10;&#10;AI-generated content may be incorrect.">
            <a:extLst>
              <a:ext uri="{FF2B5EF4-FFF2-40B4-BE49-F238E27FC236}">
                <a16:creationId xmlns:a16="http://schemas.microsoft.com/office/drawing/2014/main" id="{71639570-0EE4-161A-366F-A299F4182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338" y="1301261"/>
            <a:ext cx="1793631" cy="1008185"/>
          </a:xfrm>
          <a:prstGeom prst="rect">
            <a:avLst/>
          </a:prstGeom>
        </p:spPr>
      </p:pic>
      <p:pic>
        <p:nvPicPr>
          <p:cNvPr id="12" name="Picture 11" descr="File:Python-logo-notext.svg - Wikipedia">
            <a:extLst>
              <a:ext uri="{FF2B5EF4-FFF2-40B4-BE49-F238E27FC236}">
                <a16:creationId xmlns:a16="http://schemas.microsoft.com/office/drawing/2014/main" id="{F7A52A29-84A1-CC9D-531C-B8D4FF124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031" y="2815303"/>
            <a:ext cx="1090246" cy="1168779"/>
          </a:xfrm>
          <a:prstGeom prst="rect">
            <a:avLst/>
          </a:prstGeom>
        </p:spPr>
      </p:pic>
      <p:pic>
        <p:nvPicPr>
          <p:cNvPr id="13" name="Picture 12" descr="File:Jupyter logo.svg - Wikipedia">
            <a:extLst>
              <a:ext uri="{FF2B5EF4-FFF2-40B4-BE49-F238E27FC236}">
                <a16:creationId xmlns:a16="http://schemas.microsoft.com/office/drawing/2014/main" id="{928ABA43-7358-5647-28A5-DEC71549B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8092" y="3175517"/>
            <a:ext cx="1019908" cy="1233796"/>
          </a:xfrm>
          <a:prstGeom prst="rect">
            <a:avLst/>
          </a:prstGeom>
        </p:spPr>
      </p:pic>
      <p:pic>
        <p:nvPicPr>
          <p:cNvPr id="14" name="Picture 13" descr="File:GitLab logo.svg - Wikipedia">
            <a:extLst>
              <a:ext uri="{FF2B5EF4-FFF2-40B4-BE49-F238E27FC236}">
                <a16:creationId xmlns:a16="http://schemas.microsoft.com/office/drawing/2014/main" id="{CC432CD9-9505-9E3F-6B21-279789148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2032" y="5576836"/>
            <a:ext cx="2485292" cy="710080"/>
          </a:xfrm>
          <a:prstGeom prst="rect">
            <a:avLst/>
          </a:prstGeom>
        </p:spPr>
      </p:pic>
      <p:pic>
        <p:nvPicPr>
          <p:cNvPr id="15" name="Picture 14" descr="A blue and black text&#10;&#10;AI-generated content may be incorrect.">
            <a:extLst>
              <a:ext uri="{FF2B5EF4-FFF2-40B4-BE49-F238E27FC236}">
                <a16:creationId xmlns:a16="http://schemas.microsoft.com/office/drawing/2014/main" id="{A990C7FD-C0B8-5E5D-F1C8-27FED6DD1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1198" y="4758470"/>
            <a:ext cx="2050805" cy="6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3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C8156-9EE8-73C3-76E9-E04830E7C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923E13-67F1-1044-D44E-379FC0626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B74D47-6C50-CB8C-A58B-305DBDC5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Unity Environment Hierarchy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69E08A-C3F7-74DE-605A-7FB2C573E71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39698550-2397-9418-93B6-29C639E73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61" y="1391074"/>
            <a:ext cx="9589477" cy="51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2982-2460-4BF1-06E6-1298D81B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EED437-71D4-2D1D-DF59-B31471682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286FE-C7CE-88B0-5DF8-F4F2F893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Environment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05DC99-A87A-A0C6-D5BE-EB8F7382A1D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774D4C-8D45-5E84-A977-1835E4850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2164" y="1604801"/>
            <a:ext cx="7146141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Calibri" panose="020F0502020204030204"/>
              <a:ea typeface="Calibri"/>
              <a:cs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0CB604-E24E-BBE6-8A02-56977232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67" y="2020766"/>
            <a:ext cx="5722327" cy="3648808"/>
          </a:xfrm>
          <a:prstGeom prst="rect">
            <a:avLst/>
          </a:prstGeom>
        </p:spPr>
      </p:pic>
      <p:pic>
        <p:nvPicPr>
          <p:cNvPr id="11" name="Picture 10" descr="A green dot in the sky&#10;&#10;AI-generated content may be incorrect.">
            <a:extLst>
              <a:ext uri="{FF2B5EF4-FFF2-40B4-BE49-F238E27FC236}">
                <a16:creationId xmlns:a16="http://schemas.microsoft.com/office/drawing/2014/main" id="{B6136A55-42E3-49E6-490C-BF0108ED2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902" y="2016369"/>
            <a:ext cx="5910629" cy="36576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E9F8E76-027A-F6AD-1270-6257714E5F9D}"/>
              </a:ext>
            </a:extLst>
          </p:cNvPr>
          <p:cNvSpPr/>
          <p:nvPr/>
        </p:nvSpPr>
        <p:spPr>
          <a:xfrm>
            <a:off x="7795846" y="2391507"/>
            <a:ext cx="504092" cy="41030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A203E9-40A5-5158-BB5E-8C4E354570E2}"/>
              </a:ext>
            </a:extLst>
          </p:cNvPr>
          <p:cNvSpPr/>
          <p:nvPr/>
        </p:nvSpPr>
        <p:spPr>
          <a:xfrm>
            <a:off x="8733692" y="3598983"/>
            <a:ext cx="633045" cy="5040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51EB3-0C62-BCF9-4B2A-51B0E2632051}"/>
              </a:ext>
            </a:extLst>
          </p:cNvPr>
          <p:cNvSpPr txBox="1"/>
          <p:nvPr/>
        </p:nvSpPr>
        <p:spPr>
          <a:xfrm>
            <a:off x="7115908" y="202809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Calibri"/>
                <a:cs typeface="Calibri"/>
              </a:rPr>
              <a:t>Flashing Stimulus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04604-EA88-F615-7324-98AC41182E30}"/>
              </a:ext>
            </a:extLst>
          </p:cNvPr>
          <p:cNvSpPr txBox="1"/>
          <p:nvPr/>
        </p:nvSpPr>
        <p:spPr>
          <a:xfrm>
            <a:off x="9261230" y="410307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Calibri"/>
                <a:cs typeface="Calibri"/>
              </a:rPr>
              <a:t>Centre Fixation Target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AC62-766E-6557-8C43-2A37878077B5}"/>
              </a:ext>
            </a:extLst>
          </p:cNvPr>
          <p:cNvSpPr txBox="1"/>
          <p:nvPr/>
        </p:nvSpPr>
        <p:spPr>
          <a:xfrm>
            <a:off x="2286000" y="574430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Calibri"/>
                <a:cs typeface="Calibri"/>
              </a:rPr>
              <a:t>Menu Scene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BCF593-F1CF-DE9B-3F27-79965A390C97}"/>
              </a:ext>
            </a:extLst>
          </p:cNvPr>
          <p:cNvSpPr txBox="1"/>
          <p:nvPr/>
        </p:nvSpPr>
        <p:spPr>
          <a:xfrm>
            <a:off x="8569569" y="57911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Calibri"/>
                <a:cs typeface="Calibri"/>
              </a:rPr>
              <a:t>VFT scene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35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D9EB6-A9A6-B045-02DF-43781EFA8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D98B51-4C64-41A4-8FA9-6F1A5CFD8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0F437-8CDF-85A8-B989-925E77FF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06" y="3217276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Generated Report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CC8299-C42A-E2E6-35DE-D91B3275E5F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EE860725-7CC3-D325-78E6-78BEA748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90" y="0"/>
            <a:ext cx="485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20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3DF01-F9C4-510A-E6B9-EE07D739A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James McCune Smith Learning Hub">
            <a:extLst>
              <a:ext uri="{FF2B5EF4-FFF2-40B4-BE49-F238E27FC236}">
                <a16:creationId xmlns:a16="http://schemas.microsoft.com/office/drawing/2014/main" id="{2C5E977D-4F48-C69E-D781-A9E6CD17D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pic>
        <p:nvPicPr>
          <p:cNvPr id="7" name="Picture 6" descr="The Gilbert Scott Building">
            <a:extLst>
              <a:ext uri="{FF2B5EF4-FFF2-40B4-BE49-F238E27FC236}">
                <a16:creationId xmlns:a16="http://schemas.microsoft.com/office/drawing/2014/main" id="{0A3C0DF8-39F6-AA02-239D-C245D9A00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D52A74-2B59-A766-BF14-365899A7D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73626" y="2884569"/>
            <a:ext cx="5651447" cy="922233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7483B4-5B23-5654-6950-807A25B7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67" y="3012123"/>
            <a:ext cx="4476794" cy="795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"/>
                <a:cs typeface="Arial"/>
              </a:rPr>
              <a:t>Evaluation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48F929-91B3-2FA4-6993-DD9A6A6558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87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D77D7-82B3-151E-97B3-503E8F3F3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C275C-BDBA-6D19-7DE7-1F21A63FD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F74A22-9A61-4C74-DF58-B5629DA3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User Study (n=12)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B169FB-9C96-B100-80DC-3A15A9E4BC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5A7F88-26CC-8B19-4278-B32EF47B4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604801"/>
            <a:ext cx="6243464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Briefing &amp; Calibration:</a:t>
            </a:r>
            <a:endParaRPr lang="en-GB" dirty="0">
              <a:ea typeface="+mn-lt"/>
              <a:cs typeface="+mn-lt"/>
            </a:endParaRPr>
          </a:p>
          <a:p>
            <a:pPr defTabSz="1219170"/>
            <a:r>
              <a:rPr lang="en-GB" sz="2400" dirty="0">
                <a:ea typeface="+mn-lt"/>
                <a:cs typeface="+mn-lt"/>
              </a:rPr>
              <a:t>  Participants were introduced to the system </a:t>
            </a:r>
            <a:r>
              <a:rPr lang="en-GB" sz="2400">
                <a:ea typeface="+mn-lt"/>
                <a:cs typeface="+mn-lt"/>
              </a:rPr>
              <a:t>  and completed eye-tracking calibration.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Counterbalancing</a:t>
            </a:r>
            <a:endParaRPr lang="en-GB" sz="2400" b="1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r>
              <a:rPr lang="en-GB" sz="2400" b="1" dirty="0">
                <a:latin typeface="Calibri" panose="020F0502020204030204"/>
                <a:ea typeface="Calibri" panose="020F0502020204030204"/>
                <a:cs typeface="Calibri" panose="020F0502020204030204"/>
              </a:rPr>
              <a:t>  </a:t>
            </a:r>
            <a:r>
              <a:rPr lang="en-GB" sz="2400" dirty="0">
                <a:ea typeface="+mn-lt"/>
                <a:cs typeface="+mn-lt"/>
              </a:rPr>
              <a:t>Latin square design varied eye (left/right) </a:t>
            </a:r>
            <a:r>
              <a:rPr lang="en-GB" sz="2400">
                <a:ea typeface="+mn-lt"/>
                <a:cs typeface="+mn-lt"/>
              </a:rPr>
              <a:t>  and feedback mode (on/off) to reduce bias.</a:t>
            </a:r>
            <a:endParaRPr lang="en-GB" sz="2400" b="1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b="1" dirty="0">
                <a:latin typeface="Calibri" panose="020F0502020204030204"/>
                <a:ea typeface="Calibri" panose="020F0502020204030204"/>
                <a:cs typeface="Calibri" panose="020F0502020204030204"/>
              </a:rPr>
              <a:t>Test conditions:</a:t>
            </a:r>
          </a:p>
          <a:p>
            <a:pPr marL="800100" lvl="1" indent="-342900" defTabSz="1219170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r>
              <a:rPr lang="en-GB" sz="2400" b="1" dirty="0">
                <a:latin typeface="Calibri" panose="020F0502020204030204"/>
                <a:ea typeface="Calibri" panose="020F0502020204030204"/>
                <a:cs typeface="Calibri" panose="020F0502020204030204"/>
              </a:rPr>
              <a:t>Condition A: with visual feedback</a:t>
            </a:r>
          </a:p>
          <a:p>
            <a:pPr marL="800100" lvl="1" indent="-342900" defTabSz="1219170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r>
              <a:rPr lang="en-GB" sz="2400" b="1" dirty="0">
                <a:latin typeface="Calibri" panose="020F0502020204030204"/>
                <a:ea typeface="Calibri" panose="020F0502020204030204"/>
                <a:cs typeface="Calibri" panose="020F0502020204030204"/>
              </a:rPr>
              <a:t>Condition B: without visual feedback</a:t>
            </a:r>
            <a:endParaRPr lang="en-GB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Data Collection</a:t>
            </a:r>
            <a:endParaRPr lang="en-GB" sz="24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lvl="1" defTabSz="1219170"/>
            <a:r>
              <a:rPr lang="en-GB" sz="2400" dirty="0">
                <a:ea typeface="+mn-lt"/>
                <a:cs typeface="+mn-lt"/>
              </a:rPr>
              <a:t>Reaction times, detection outcomes, and gaze data were logged. SSQ completed after each condition, followed by final form.</a:t>
            </a:r>
            <a:endParaRPr lang="en-GB" sz="24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lvl="1"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 defTabSz="1219170">
              <a:buFont typeface="Arial"/>
              <a:buChar char="•"/>
            </a:pPr>
            <a:endParaRPr lang="en-GB" sz="24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Calibri" panose="020F0502020204030204"/>
            </a:endParaRPr>
          </a:p>
        </p:txBody>
      </p:sp>
      <p:pic>
        <p:nvPicPr>
          <p:cNvPr id="3" name="Picture 2" descr="A table with text on it&#10;&#10;AI-generated content may be incorrect.">
            <a:extLst>
              <a:ext uri="{FF2B5EF4-FFF2-40B4-BE49-F238E27FC236}">
                <a16:creationId xmlns:a16="http://schemas.microsoft.com/office/drawing/2014/main" id="{8A17FB42-D335-47C4-D21E-42AB2432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957" y="2431073"/>
            <a:ext cx="5346456" cy="245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682ADF-9F68-E02C-8E82-183E5C099FBE}"/>
              </a:ext>
            </a:extLst>
          </p:cNvPr>
          <p:cNvSpPr txBox="1"/>
          <p:nvPr/>
        </p:nvSpPr>
        <p:spPr>
          <a:xfrm>
            <a:off x="8721969" y="50057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Calibri"/>
                <a:cs typeface="Calibri"/>
              </a:rPr>
              <a:t>Latin Square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365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02981-21C8-E986-8ED6-31B6B11BD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James McCune Smith Learning Hub">
            <a:extLst>
              <a:ext uri="{FF2B5EF4-FFF2-40B4-BE49-F238E27FC236}">
                <a16:creationId xmlns:a16="http://schemas.microsoft.com/office/drawing/2014/main" id="{1975BCC3-9BDF-E150-D670-B2854A80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pic>
        <p:nvPicPr>
          <p:cNvPr id="7" name="Picture 6" descr="The Gilbert Scott Building">
            <a:extLst>
              <a:ext uri="{FF2B5EF4-FFF2-40B4-BE49-F238E27FC236}">
                <a16:creationId xmlns:a16="http://schemas.microsoft.com/office/drawing/2014/main" id="{9337B6C0-A2CA-77BD-329C-374369580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216FC1-1794-D943-231C-880C1DFE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73626" y="2884569"/>
            <a:ext cx="5651447" cy="922233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DE37B7-03E3-C39D-2EDE-FE3229E9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67" y="3012123"/>
            <a:ext cx="4476794" cy="795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"/>
                <a:cs typeface="Arial"/>
              </a:rPr>
              <a:t>Results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1928CE-EFED-1E1D-713E-306AE0B126B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South Front of the University">
            <a:extLst>
              <a:ext uri="{FF2B5EF4-FFF2-40B4-BE49-F238E27FC236}">
                <a16:creationId xmlns:a16="http://schemas.microsoft.com/office/drawing/2014/main" id="{7288E225-D42E-3C54-E67C-00EC7CD2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50" y="1604800"/>
            <a:ext cx="5895677" cy="4321925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B2DA58-FCCF-9F9C-9D00-CB0DDBFC5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89780" y="500877"/>
            <a:ext cx="3619447" cy="707310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501430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Arial"/>
                <a:cs typeface="Arial"/>
              </a:rPr>
              <a:t>Outline</a:t>
            </a:r>
            <a:endParaRPr lang="en-US" sz="480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14569" y="1712262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742950" indent="-742950">
              <a:spcAft>
                <a:spcPts val="667"/>
              </a:spcAft>
              <a:buAutoNum type="arabicPeriod"/>
            </a:pPr>
            <a:r>
              <a:rPr lang="en-GB" sz="3600" b="1" dirty="0">
                <a:solidFill>
                  <a:schemeClr val="tx1"/>
                </a:solidFill>
                <a:latin typeface="Arial"/>
                <a:ea typeface="Arial" charset="0"/>
                <a:cs typeface="Arial"/>
              </a:rPr>
              <a:t>Introduction</a:t>
            </a:r>
            <a:endParaRPr lang="en-GB" sz="36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indent="-742950">
              <a:spcAft>
                <a:spcPts val="667"/>
              </a:spcAft>
              <a:buAutoNum type="arabicPeriod"/>
            </a:pPr>
            <a:r>
              <a:rPr lang="en-GB" sz="3600" b="1" dirty="0">
                <a:solidFill>
                  <a:schemeClr val="tx1"/>
                </a:solidFill>
                <a:latin typeface="Arial"/>
                <a:ea typeface="Arial" charset="0"/>
                <a:cs typeface="Arial"/>
              </a:rPr>
              <a:t>Design</a:t>
            </a:r>
            <a:endParaRPr lang="en-GB" sz="36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indent="-742950">
              <a:spcAft>
                <a:spcPts val="667"/>
              </a:spcAft>
              <a:buAutoNum type="arabicPeriod"/>
            </a:pPr>
            <a:r>
              <a:rPr lang="en-GB" sz="3600" b="1" dirty="0">
                <a:solidFill>
                  <a:schemeClr val="tx1"/>
                </a:solidFill>
                <a:latin typeface="Arial"/>
                <a:ea typeface="Arial" charset="0"/>
                <a:cs typeface="Arial"/>
              </a:rPr>
              <a:t>Implementation</a:t>
            </a:r>
            <a:endParaRPr lang="en-GB" sz="36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indent="-742950">
              <a:spcAft>
                <a:spcPts val="667"/>
              </a:spcAft>
              <a:buAutoNum type="arabicPeriod"/>
            </a:pPr>
            <a:r>
              <a:rPr lang="en-GB" sz="3600" b="1" dirty="0">
                <a:solidFill>
                  <a:schemeClr val="tx1"/>
                </a:solidFill>
                <a:latin typeface="Arial"/>
                <a:ea typeface="Arial" charset="0"/>
                <a:cs typeface="Arial"/>
              </a:rPr>
              <a:t>User Study</a:t>
            </a:r>
            <a:endParaRPr lang="en-GB" sz="3600" b="1" dirty="0">
              <a:solidFill>
                <a:schemeClr val="tx1"/>
              </a:solidFill>
              <a:latin typeface="Arial" charset="0"/>
              <a:ea typeface="Arial" charset="0"/>
              <a:cs typeface="Arial"/>
            </a:endParaRPr>
          </a:p>
          <a:p>
            <a:pPr marL="742950" indent="-742950">
              <a:spcAft>
                <a:spcPts val="667"/>
              </a:spcAft>
              <a:buAutoNum type="arabicPeriod"/>
            </a:pPr>
            <a:r>
              <a:rPr lang="en-GB" sz="3600" b="1" dirty="0">
                <a:solidFill>
                  <a:schemeClr val="tx1"/>
                </a:solidFill>
                <a:latin typeface="Arial"/>
                <a:ea typeface="Arial" charset="0"/>
                <a:cs typeface="Arial"/>
              </a:rPr>
              <a:t>Results</a:t>
            </a:r>
            <a:endParaRPr lang="en-GB" sz="36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indent="-742950">
              <a:spcAft>
                <a:spcPts val="667"/>
              </a:spcAft>
              <a:buAutoNum type="arabicPeriod"/>
            </a:pPr>
            <a:r>
              <a:rPr lang="en-GB" sz="3600" b="1" dirty="0">
                <a:solidFill>
                  <a:schemeClr val="tx1"/>
                </a:solidFill>
                <a:latin typeface="Arial"/>
                <a:ea typeface="Arial" charset="0"/>
                <a:cs typeface="Arial"/>
              </a:rPr>
              <a:t>Conclusion</a:t>
            </a:r>
            <a:endParaRPr lang="en-GB" sz="3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AutoNum type="arabicPeriod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71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16BCF-9225-1E62-8EFA-E88E76B9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4F5902-E92E-A36E-1817-095B204DF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B8B5E1-BAB5-7F9E-6387-EB45B5ED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Quantitative Data Analysis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4E5F3A-DF88-EE7C-7A31-6D40676D33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B8295-24DA-D40A-B6A9-B7B3915A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604801"/>
            <a:ext cx="6102788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latin typeface="Arial"/>
                <a:ea typeface="ＭＳ Ｐゴシック"/>
                <a:cs typeface="ＭＳ Ｐゴシック" charset="-128"/>
              </a:rPr>
              <a:t>Performed paired t-test:</a:t>
            </a: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/>
              <a:ea typeface="ＭＳ Ｐゴシック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b="1" dirty="0">
                <a:latin typeface="Arial"/>
                <a:ea typeface="ＭＳ Ｐゴシック"/>
                <a:cs typeface="ＭＳ Ｐゴシック" charset="-128"/>
              </a:rPr>
              <a:t>Null hypothesis</a:t>
            </a:r>
            <a:r>
              <a:rPr lang="en-GB" sz="2400" dirty="0">
                <a:latin typeface="Arial"/>
                <a:ea typeface="ＭＳ Ｐゴシック"/>
                <a:cs typeface="ＭＳ Ｐゴシック" charset="-128"/>
              </a:rPr>
              <a:t>: </a:t>
            </a:r>
            <a:endParaRPr lang="en-GB" sz="2400" dirty="0">
              <a:latin typeface="Arial"/>
              <a:ea typeface="ＭＳ Ｐゴシック"/>
            </a:endParaRPr>
          </a:p>
          <a:p>
            <a:pPr marL="800100" lvl="1" indent="-342900" defTabSz="1219170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r>
              <a:rPr lang="en-GB" sz="2400" dirty="0">
                <a:latin typeface="Arial"/>
                <a:ea typeface="ＭＳ Ｐゴシック"/>
              </a:rPr>
              <a:t>There is no difference in performance metrics between the two conditions.</a:t>
            </a:r>
            <a:endParaRPr lang="en-GB" sz="2400">
              <a:latin typeface="Arial"/>
              <a:ea typeface="ＭＳ Ｐゴシック"/>
              <a:cs typeface="Arial"/>
            </a:endParaRPr>
          </a:p>
          <a:p>
            <a:pPr lvl="1"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/>
              <a:ea typeface="ＭＳ Ｐゴシック"/>
              <a:cs typeface="Arial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b="1" dirty="0">
                <a:latin typeface="Arial"/>
                <a:ea typeface="ＭＳ Ｐゴシック"/>
              </a:rPr>
              <a:t>Alternative hypothesis</a:t>
            </a:r>
            <a:r>
              <a:rPr lang="en-GB" sz="2400" dirty="0">
                <a:latin typeface="Arial"/>
                <a:ea typeface="ＭＳ Ｐゴシック"/>
              </a:rPr>
              <a:t>: </a:t>
            </a:r>
          </a:p>
          <a:p>
            <a:pPr marL="800100" lvl="1" indent="-342900" defTabSz="1219170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r>
              <a:rPr lang="en-GB" sz="2400" dirty="0">
                <a:latin typeface="Arial"/>
                <a:ea typeface="ＭＳ Ｐゴシック"/>
              </a:rPr>
              <a:t>There is a difference between the two conditions (two-sided test</a:t>
            </a:r>
            <a:r>
              <a:rPr lang="en-GB" sz="2400" dirty="0">
                <a:latin typeface="Arial"/>
                <a:ea typeface="ＭＳ Ｐゴシック"/>
                <a:cs typeface="Arial"/>
              </a:rPr>
              <a:t>).</a:t>
            </a:r>
          </a:p>
          <a:p>
            <a:pPr marL="457200" indent="-4572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902068-E786-2FFF-8274-B5F2CC988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09548" y="1710308"/>
            <a:ext cx="548146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latin typeface="Arial"/>
                <a:ea typeface="ＭＳ Ｐゴシック"/>
                <a:cs typeface="ＭＳ Ｐゴシック" charset="-128"/>
              </a:rPr>
              <a:t>Performance metrics:</a:t>
            </a: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/>
              <a:ea typeface="ＭＳ Ｐゴシック"/>
              <a:cs typeface="ＭＳ Ｐゴシック" charset="-128"/>
            </a:endParaRPr>
          </a:p>
          <a:p>
            <a:pPr marL="457200" indent="-4572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dirty="0">
                <a:latin typeface="Arial"/>
                <a:ea typeface="ＭＳ Ｐゴシック"/>
                <a:cs typeface="ＭＳ Ｐゴシック" charset="-128"/>
              </a:rPr>
              <a:t>Centre fixation percentage</a:t>
            </a:r>
          </a:p>
          <a:p>
            <a:pPr marL="457200" indent="-4572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dirty="0">
                <a:latin typeface="Arial"/>
                <a:ea typeface="ＭＳ Ｐゴシック"/>
                <a:cs typeface="ＭＳ Ｐゴシック" charset="-128"/>
              </a:rPr>
              <a:t>Reaction time</a:t>
            </a:r>
          </a:p>
          <a:p>
            <a:pPr marL="457200" indent="-4572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dirty="0">
                <a:latin typeface="Arial"/>
                <a:ea typeface="ＭＳ Ｐゴシック"/>
                <a:cs typeface="ＭＳ Ｐゴシック" charset="-128"/>
              </a:rPr>
              <a:t>False Positive rate</a:t>
            </a:r>
            <a:endParaRPr lang="en-GB" dirty="0"/>
          </a:p>
          <a:p>
            <a:pPr marL="457200" indent="-4572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dirty="0">
                <a:latin typeface="Arial"/>
                <a:ea typeface="ＭＳ Ｐゴシック"/>
                <a:cs typeface="ＭＳ Ｐゴシック" charset="-128"/>
              </a:rPr>
              <a:t>Negative rate</a:t>
            </a: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027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C3044-2FF6-FAE5-9588-4C637C447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179ACB-A370-5789-99AF-97BD9D04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Center Fixation Percentage</a:t>
            </a:r>
            <a:endParaRPr lang="en-US" dirty="0"/>
          </a:p>
        </p:txBody>
      </p:sp>
      <p:pic>
        <p:nvPicPr>
          <p:cNvPr id="3" name="Picture 2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F968CC32-0E37-910C-5307-3E38AC262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1466117"/>
            <a:ext cx="6076950" cy="97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936AF5-FE80-C1AA-9E78-9D4185A44264}"/>
              </a:ext>
            </a:extLst>
          </p:cNvPr>
          <p:cNvSpPr txBox="1"/>
          <p:nvPr/>
        </p:nvSpPr>
        <p:spPr>
          <a:xfrm>
            <a:off x="679938" y="2625969"/>
            <a:ext cx="988255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sz="2400" b="1"/>
              <a:t>Hypothesis</a:t>
            </a:r>
            <a:r>
              <a:rPr lang="en-US" sz="2400"/>
              <a:t>: Real-time feedback improves centre fixation</a:t>
            </a:r>
            <a:endParaRPr lang="en-US" sz="2400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 sz="2400" b="1"/>
              <a:t>Results (All Participants)</a:t>
            </a:r>
            <a:r>
              <a:rPr lang="en-US" sz="2400" dirty="0"/>
              <a:t>:</a:t>
            </a:r>
            <a:endParaRPr lang="en-US" sz="2400" dirty="0">
              <a:ea typeface="Calibri"/>
              <a:cs typeface="Calibri"/>
            </a:endParaRPr>
          </a:p>
          <a:p>
            <a:pPr marL="800100" lvl="2" indent="-342900">
              <a:buFont typeface="Wingdings"/>
              <a:buChar char="Ø"/>
            </a:pPr>
            <a:r>
              <a:rPr lang="en-US" sz="2400" dirty="0"/>
              <a:t>Slight improvement with feedback (p ≈ 0.071), </a:t>
            </a:r>
            <a:r>
              <a:rPr lang="en-US" sz="2400" b="1" dirty="0"/>
              <a:t>not statistically significant</a:t>
            </a:r>
            <a:r>
              <a:rPr lang="en-US" sz="2400" dirty="0"/>
              <a:t>.</a:t>
            </a:r>
            <a:endParaRPr lang="en-US" sz="2400" dirty="0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 sz="2400" b="1" dirty="0"/>
              <a:t>After Removing Outlier (Participant 8)</a:t>
            </a:r>
            <a:r>
              <a:rPr lang="en-US" sz="2400" dirty="0"/>
              <a:t>:</a:t>
            </a:r>
            <a:endParaRPr lang="en-US" sz="2400" dirty="0">
              <a:ea typeface="Calibri"/>
              <a:cs typeface="Calibri"/>
            </a:endParaRPr>
          </a:p>
          <a:p>
            <a:pPr marL="685800" lvl="2" indent="-228600">
              <a:buFont typeface="Wingdings"/>
              <a:buChar char="Ø"/>
            </a:pPr>
            <a:r>
              <a:rPr lang="en-US" sz="2400" dirty="0"/>
              <a:t>Significant improvement (p ≈ 0.017), </a:t>
            </a:r>
            <a:r>
              <a:rPr lang="en-US" sz="2400" b="1" dirty="0"/>
              <a:t>large effect size</a:t>
            </a:r>
            <a:r>
              <a:rPr lang="en-US" sz="2400" dirty="0"/>
              <a:t> (d ≈ 0.87).</a:t>
            </a:r>
            <a:endParaRPr lang="en-US" sz="2400" dirty="0">
              <a:ea typeface="Calibri"/>
              <a:cs typeface="Calibri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Supports the hypothesis that </a:t>
            </a:r>
            <a:r>
              <a:rPr lang="en-US" sz="2400" b="1" dirty="0"/>
              <a:t>visual feedback enhances fixation</a:t>
            </a:r>
            <a:r>
              <a:rPr lang="en-US" sz="2400" dirty="0"/>
              <a:t>.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3008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5D4E3-EEC1-A9DE-1EEF-861E32838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75EA62-8D18-EAEB-9D55-F9EBBAB22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Reaction Time</a:t>
            </a:r>
            <a:endParaRPr lang="en-US"/>
          </a:p>
        </p:txBody>
      </p:sp>
      <p:pic>
        <p:nvPicPr>
          <p:cNvPr id="3" name="Picture 2" descr="A white rectangular box with black text&#10;&#10;AI-generated content may be incorrect." hidden="1">
            <a:extLst>
              <a:ext uri="{FF2B5EF4-FFF2-40B4-BE49-F238E27FC236}">
                <a16:creationId xmlns:a16="http://schemas.microsoft.com/office/drawing/2014/main" id="{650A1DE8-159B-BFA3-2A84-97B93911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1466117"/>
            <a:ext cx="6076950" cy="97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56DEED-ED65-99D3-BE48-99D0FCCC5535}"/>
              </a:ext>
            </a:extLst>
          </p:cNvPr>
          <p:cNvSpPr txBox="1"/>
          <p:nvPr/>
        </p:nvSpPr>
        <p:spPr>
          <a:xfrm>
            <a:off x="679938" y="2625969"/>
            <a:ext cx="1033975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sz="2400" b="1"/>
              <a:t>Hypothesis</a:t>
            </a:r>
            <a:r>
              <a:rPr lang="en-US" sz="2400"/>
              <a:t>: </a:t>
            </a:r>
            <a:r>
              <a:rPr lang="en-US" sz="2400">
                <a:ea typeface="+mn-lt"/>
                <a:cs typeface="+mn-lt"/>
              </a:rPr>
              <a:t>Feedback would lead to faster responses.</a:t>
            </a:r>
            <a:endParaRPr lang="en-US" sz="2400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 sz="2400" b="1"/>
              <a:t>Results</a:t>
            </a:r>
            <a:r>
              <a:rPr lang="en-US" sz="2400" dirty="0"/>
              <a:t>:</a:t>
            </a:r>
            <a:endParaRPr lang="en-US" sz="2400" dirty="0">
              <a:ea typeface="Calibri"/>
              <a:cs typeface="Calibri"/>
            </a:endParaRPr>
          </a:p>
          <a:p>
            <a:pPr marL="800100" lvl="1" indent="-342900">
              <a:buFont typeface="Wingdings"/>
              <a:buChar char="Ø"/>
            </a:pPr>
            <a:r>
              <a:rPr lang="en-US" sz="2400" dirty="0">
                <a:ea typeface="+mn-lt"/>
                <a:cs typeface="+mn-lt"/>
              </a:rPr>
              <a:t>With feedback: </a:t>
            </a:r>
            <a:r>
              <a:rPr lang="en-US" sz="2400" b="1" dirty="0">
                <a:ea typeface="+mn-lt"/>
                <a:cs typeface="+mn-lt"/>
              </a:rPr>
              <a:t>318.59 </a:t>
            </a:r>
            <a:r>
              <a:rPr lang="en-US" sz="2400" b="1" dirty="0" err="1">
                <a:ea typeface="+mn-lt"/>
                <a:cs typeface="+mn-lt"/>
              </a:rPr>
              <a:t>ms</a:t>
            </a:r>
            <a:endParaRPr lang="en-US" sz="2400" dirty="0" err="1">
              <a:ea typeface="Calibri"/>
              <a:cs typeface="Calibri"/>
            </a:endParaRPr>
          </a:p>
          <a:p>
            <a:pPr marL="800100" lvl="1" indent="-342900">
              <a:buFont typeface="Wingdings"/>
              <a:buChar char="Ø"/>
            </a:pPr>
            <a:r>
              <a:rPr lang="en-US" sz="2400" dirty="0">
                <a:ea typeface="+mn-lt"/>
                <a:cs typeface="+mn-lt"/>
              </a:rPr>
              <a:t>Without feedback: </a:t>
            </a:r>
            <a:r>
              <a:rPr lang="en-US" sz="2400" b="1" dirty="0">
                <a:ea typeface="+mn-lt"/>
                <a:cs typeface="+mn-lt"/>
              </a:rPr>
              <a:t>306.31 </a:t>
            </a:r>
            <a:r>
              <a:rPr lang="en-US" sz="2400" b="1" dirty="0" err="1">
                <a:ea typeface="+mn-lt"/>
                <a:cs typeface="+mn-lt"/>
              </a:rPr>
              <a:t>ms</a:t>
            </a:r>
            <a:endParaRPr lang="en-US" dirty="0" err="1">
              <a:ea typeface="Calibri" panose="020F0502020204030204"/>
              <a:cs typeface="Calibri" panose="020F0502020204030204"/>
            </a:endParaRPr>
          </a:p>
          <a:p>
            <a:pPr marL="800100" lvl="1" indent="-342900">
              <a:buFont typeface="Wingdings"/>
              <a:buChar char="Ø"/>
            </a:pPr>
            <a:r>
              <a:rPr lang="en-US" sz="2400">
                <a:ea typeface="+mn-lt"/>
                <a:cs typeface="+mn-lt"/>
              </a:rPr>
              <a:t>Participants were </a:t>
            </a:r>
            <a:r>
              <a:rPr lang="en-US" sz="2400" b="1">
                <a:ea typeface="+mn-lt"/>
                <a:cs typeface="+mn-lt"/>
              </a:rPr>
              <a:t>~12 ms slower</a:t>
            </a:r>
            <a:r>
              <a:rPr lang="en-US" sz="2400">
                <a:ea typeface="+mn-lt"/>
                <a:cs typeface="+mn-lt"/>
              </a:rPr>
              <a:t> with feedback 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sz="2400">
                <a:ea typeface="+mn-lt"/>
                <a:cs typeface="+mn-lt"/>
              </a:rPr>
              <a:t>  (p ≈ 0.018, d ≈ 0.85</a:t>
            </a:r>
            <a:r>
              <a:rPr lang="en-US" sz="2400" dirty="0">
                <a:ea typeface="+mn-lt"/>
                <a:cs typeface="+mn-lt"/>
              </a:rPr>
              <a:t>).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800100" lvl="1" indent="-342900">
              <a:buFont typeface="Wingdings"/>
              <a:buChar char="Ø"/>
            </a:pPr>
            <a:r>
              <a:rPr lang="en-US" sz="2400" dirty="0">
                <a:ea typeface="+mn-lt"/>
                <a:cs typeface="+mn-lt"/>
              </a:rPr>
              <a:t>Feedback had a </a:t>
            </a:r>
            <a:r>
              <a:rPr lang="en-US" sz="2400" b="1" dirty="0">
                <a:ea typeface="+mn-lt"/>
                <a:cs typeface="+mn-lt"/>
              </a:rPr>
              <a:t>statistically significant but opposite effect</a:t>
            </a:r>
            <a:r>
              <a:rPr lang="en-US" sz="2400" dirty="0">
                <a:ea typeface="+mn-lt"/>
                <a:cs typeface="+mn-lt"/>
              </a:rPr>
              <a:t> than expected.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28600" indent="-228600">
              <a:buFont typeface="Arial"/>
              <a:buChar char="•"/>
            </a:pP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2" name="Picture 1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5AB8CB48-2DE0-5554-B595-D460DC5B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0" y="1468682"/>
            <a:ext cx="63627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91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E3085-8F25-D6E5-D93E-AD500040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687C1E-505F-1C5F-4F97-49E9C85A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False Positive Rate</a:t>
            </a:r>
            <a:endParaRPr lang="en-US"/>
          </a:p>
        </p:txBody>
      </p:sp>
      <p:pic>
        <p:nvPicPr>
          <p:cNvPr id="3" name="Picture 2" descr="A white rectangular box with black text&#10;&#10;AI-generated content may be incorrect." hidden="1">
            <a:extLst>
              <a:ext uri="{FF2B5EF4-FFF2-40B4-BE49-F238E27FC236}">
                <a16:creationId xmlns:a16="http://schemas.microsoft.com/office/drawing/2014/main" id="{BC8EF2AE-53AE-0065-2F03-2A91E418E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1466117"/>
            <a:ext cx="6076950" cy="97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AD8786-323A-C33E-FE3C-AFECBE28BE6C}"/>
              </a:ext>
            </a:extLst>
          </p:cNvPr>
          <p:cNvSpPr txBox="1"/>
          <p:nvPr/>
        </p:nvSpPr>
        <p:spPr>
          <a:xfrm>
            <a:off x="679938" y="2625969"/>
            <a:ext cx="878058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sz="2400" b="1"/>
              <a:t>Hypothesis</a:t>
            </a:r>
            <a:r>
              <a:rPr lang="en-US" sz="2400"/>
              <a:t>: </a:t>
            </a:r>
            <a:r>
              <a:rPr lang="en-US" sz="2400">
                <a:ea typeface="+mn-lt"/>
                <a:cs typeface="+mn-lt"/>
              </a:rPr>
              <a:t>Feedback reduces button presses when not fixating.</a:t>
            </a:r>
          </a:p>
          <a:p>
            <a:pPr marL="228600" indent="-228600">
              <a:buFont typeface="Arial"/>
              <a:buChar char="•"/>
            </a:pPr>
            <a:r>
              <a:rPr lang="en-US" sz="2400" b="1" dirty="0"/>
              <a:t>Results</a:t>
            </a:r>
            <a:r>
              <a:rPr lang="en-US" sz="2400" dirty="0"/>
              <a:t>:</a:t>
            </a:r>
            <a:endParaRPr lang="en-US" sz="2400" dirty="0">
              <a:ea typeface="Calibri"/>
              <a:cs typeface="Calibri"/>
            </a:endParaRPr>
          </a:p>
          <a:p>
            <a:pPr marL="800100" lvl="1" indent="-342900">
              <a:buFont typeface="Wingdings"/>
              <a:buChar char="Ø"/>
            </a:pPr>
            <a:r>
              <a:rPr lang="en-US" sz="2400" b="1" dirty="0">
                <a:ea typeface="+mn-lt"/>
                <a:cs typeface="+mn-lt"/>
              </a:rPr>
              <a:t>-12.19% decrease</a:t>
            </a:r>
            <a:r>
              <a:rPr lang="en-US" sz="2400" dirty="0">
                <a:ea typeface="+mn-lt"/>
                <a:cs typeface="+mn-lt"/>
              </a:rPr>
              <a:t> in false positives with feedback.</a:t>
            </a:r>
            <a:endParaRPr lang="en-US" sz="2400">
              <a:ea typeface="Calibri"/>
              <a:cs typeface="Calibri"/>
            </a:endParaRPr>
          </a:p>
          <a:p>
            <a:pPr marL="800100" lvl="1" indent="-342900">
              <a:buFont typeface="Wingdings"/>
              <a:buChar char="Ø"/>
            </a:pPr>
            <a:r>
              <a:rPr lang="en-US" sz="2400" b="1" dirty="0">
                <a:ea typeface="+mn-lt"/>
                <a:cs typeface="+mn-lt"/>
              </a:rPr>
              <a:t>Statistically significant</a:t>
            </a:r>
            <a:r>
              <a:rPr lang="en-US" sz="2400" dirty="0">
                <a:ea typeface="+mn-lt"/>
                <a:cs typeface="+mn-lt"/>
              </a:rPr>
              <a:t> (p ≈ 0.015), </a:t>
            </a:r>
            <a:r>
              <a:rPr lang="en-US" sz="2400" b="1" dirty="0">
                <a:ea typeface="+mn-lt"/>
                <a:cs typeface="+mn-lt"/>
              </a:rPr>
              <a:t>moderately large effect</a:t>
            </a:r>
            <a:r>
              <a:rPr lang="en-US" sz="2400" dirty="0">
                <a:ea typeface="+mn-lt"/>
                <a:cs typeface="+mn-lt"/>
              </a:rPr>
              <a:t> (d ≈ 0.88).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685800" lvl="1" indent="-228600">
              <a:buFont typeface="Wingdings"/>
              <a:buChar char="Ø"/>
            </a:pPr>
            <a:r>
              <a:rPr lang="en-US" sz="2400" dirty="0">
                <a:ea typeface="+mn-lt"/>
                <a:cs typeface="+mn-lt"/>
              </a:rPr>
              <a:t>Feedback improves </a:t>
            </a:r>
            <a:r>
              <a:rPr lang="en-US" sz="2400" b="1" dirty="0">
                <a:ea typeface="+mn-lt"/>
                <a:cs typeface="+mn-lt"/>
              </a:rPr>
              <a:t>response accuracy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4" name="Picture 3" descr="A white squares with black text&#10;&#10;AI-generated content may be incorrect.">
            <a:extLst>
              <a:ext uri="{FF2B5EF4-FFF2-40B4-BE49-F238E27FC236}">
                <a16:creationId xmlns:a16="http://schemas.microsoft.com/office/drawing/2014/main" id="{7D8AA8C4-3DF0-7C89-1ECF-77117223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0" y="1470880"/>
            <a:ext cx="62103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8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7037C-07E1-B461-7336-9E2481B0E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3F22FB-B879-9AE5-8899-AF952FF5E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Negative Rate</a:t>
            </a:r>
            <a:endParaRPr lang="en-US"/>
          </a:p>
        </p:txBody>
      </p:sp>
      <p:pic>
        <p:nvPicPr>
          <p:cNvPr id="3" name="Picture 2" descr="A white rectangular box with black text&#10;&#10;AI-generated content may be incorrect." hidden="1">
            <a:extLst>
              <a:ext uri="{FF2B5EF4-FFF2-40B4-BE49-F238E27FC236}">
                <a16:creationId xmlns:a16="http://schemas.microsoft.com/office/drawing/2014/main" id="{947DDC3E-82D8-AE06-B1EE-88DEC887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1466117"/>
            <a:ext cx="6076950" cy="97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62375-6544-1DB6-0BF7-F6C5D7E304F0}"/>
              </a:ext>
            </a:extLst>
          </p:cNvPr>
          <p:cNvSpPr txBox="1"/>
          <p:nvPr/>
        </p:nvSpPr>
        <p:spPr>
          <a:xfrm>
            <a:off x="679938" y="2625969"/>
            <a:ext cx="878058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sz="2400" b="1"/>
              <a:t>Hypothesis</a:t>
            </a:r>
            <a:r>
              <a:rPr lang="en-US" sz="2400"/>
              <a:t>: </a:t>
            </a:r>
            <a:r>
              <a:rPr lang="en-US" sz="2400">
                <a:ea typeface="+mn-lt"/>
                <a:cs typeface="+mn-lt"/>
              </a:rPr>
              <a:t>Feedback has no negative effect on detection accuracy.</a:t>
            </a:r>
          </a:p>
          <a:p>
            <a:pPr marL="228600" indent="-228600">
              <a:buFont typeface="Arial"/>
              <a:buChar char="•"/>
            </a:pPr>
            <a:r>
              <a:rPr lang="en-US" sz="2400" b="1" dirty="0"/>
              <a:t>Results</a:t>
            </a:r>
            <a:r>
              <a:rPr lang="en-US" sz="2400" dirty="0"/>
              <a:t>:</a:t>
            </a:r>
            <a:endParaRPr lang="en-US" sz="2400" dirty="0">
              <a:ea typeface="Calibri"/>
              <a:cs typeface="Calibri"/>
            </a:endParaRPr>
          </a:p>
          <a:p>
            <a:pPr marL="800100" lvl="1" indent="-342900">
              <a:buFont typeface="Wingdings"/>
              <a:buChar char="Ø"/>
            </a:pPr>
            <a:r>
              <a:rPr lang="en-US" sz="2400">
                <a:ea typeface="+mn-lt"/>
                <a:cs typeface="+mn-lt"/>
              </a:rPr>
              <a:t>Negative rate slightly </a:t>
            </a:r>
            <a:r>
              <a:rPr lang="en-US" sz="2400" b="1">
                <a:ea typeface="+mn-lt"/>
                <a:cs typeface="+mn-lt"/>
              </a:rPr>
              <a:t>increased</a:t>
            </a:r>
            <a:r>
              <a:rPr lang="en-US" sz="2400">
                <a:ea typeface="+mn-lt"/>
                <a:cs typeface="+mn-lt"/>
              </a:rPr>
              <a:t> with feedback.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 b="1" dirty="0">
                <a:ea typeface="+mn-lt"/>
                <a:cs typeface="+mn-lt"/>
              </a:rPr>
              <a:t>Not statistically significant</a:t>
            </a:r>
            <a:r>
              <a:rPr lang="en-US" sz="2400" dirty="0">
                <a:ea typeface="+mn-lt"/>
                <a:cs typeface="+mn-lt"/>
              </a:rPr>
              <a:t> (p ≈ 0.124), medium effect (d ≈ 0.43).</a:t>
            </a:r>
            <a:endParaRPr lang="en-US">
              <a:ea typeface="+mn-lt"/>
              <a:cs typeface="+mn-lt"/>
            </a:endParaRPr>
          </a:p>
          <a:p>
            <a:pPr marL="685800" lvl="1" indent="-228600">
              <a:buFont typeface="Wingdings"/>
              <a:buChar char="Ø"/>
            </a:pPr>
            <a:r>
              <a:rPr lang="en-US" sz="2400" dirty="0">
                <a:ea typeface="+mn-lt"/>
                <a:cs typeface="+mn-lt"/>
              </a:rPr>
              <a:t>Suggests a potential trade-off: improved accuracy but at the cost of </a:t>
            </a:r>
            <a:r>
              <a:rPr lang="en-US" sz="2400" b="1" dirty="0">
                <a:ea typeface="+mn-lt"/>
                <a:cs typeface="+mn-lt"/>
              </a:rPr>
              <a:t>missing some stimuli</a:t>
            </a:r>
            <a:r>
              <a:rPr lang="en-US" sz="2400" dirty="0"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3" descr="A white squares with black text&#10;&#10;AI-generated content may be incorrect." hidden="1">
            <a:extLst>
              <a:ext uri="{FF2B5EF4-FFF2-40B4-BE49-F238E27FC236}">
                <a16:creationId xmlns:a16="http://schemas.microsoft.com/office/drawing/2014/main" id="{17A6A57C-0842-ED73-6AB0-4C258718B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0" y="1470880"/>
            <a:ext cx="6210300" cy="962025"/>
          </a:xfrm>
          <a:prstGeom prst="rect">
            <a:avLst/>
          </a:prstGeom>
        </p:spPr>
      </p:pic>
      <p:pic>
        <p:nvPicPr>
          <p:cNvPr id="2" name="Picture 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3F565EE-B78F-26E4-6319-66D7CF32C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138" y="1440106"/>
            <a:ext cx="61817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4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F1786-C642-696B-24CC-1A6579A8A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5D5E92-E80E-BAA9-5726-37C54F83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534C07-9F39-16EE-EFCE-B616267F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SSQ 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1F88B4-5518-A175-24E8-4908DA2799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9E21BE-9A37-602C-3B62-B3CA7EF01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710309"/>
            <a:ext cx="4250541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1219170"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Visual and cognitive load was present but </a:t>
            </a:r>
            <a:r>
              <a:rPr lang="en-GB" sz="2400" b="1" dirty="0">
                <a:ea typeface="+mn-lt"/>
                <a:cs typeface="+mn-lt"/>
              </a:rPr>
              <a:t>well-tolerated</a:t>
            </a:r>
            <a:endParaRPr lang="en-US"/>
          </a:p>
          <a:p>
            <a:pPr marL="285750" indent="-28575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No participants discontinued</a:t>
            </a:r>
            <a:r>
              <a:rPr lang="en-GB" sz="2400" dirty="0">
                <a:ea typeface="+mn-lt"/>
                <a:cs typeface="+mn-lt"/>
              </a:rPr>
              <a:t> the test</a:t>
            </a:r>
            <a:endParaRPr lang="en-GB" dirty="0"/>
          </a:p>
          <a:p>
            <a:pPr marL="285750" indent="-285750" defTabSz="1219170"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Design features (neutral background, short sessions, rest breaks) effectively </a:t>
            </a:r>
            <a:r>
              <a:rPr lang="en-GB" sz="2400" b="1" dirty="0">
                <a:ea typeface="+mn-lt"/>
                <a:cs typeface="+mn-lt"/>
              </a:rPr>
              <a:t>minimised simulator sickness</a:t>
            </a:r>
            <a:endParaRPr lang="en-GB" dirty="0"/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47DD2-A31D-9B05-30F2-97CC98EF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961" y="1474544"/>
            <a:ext cx="7192108" cy="43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22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DDDD7-7857-EBD5-A8ED-88933AB1E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0391-29F2-3233-60B6-58BB1511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176F90-3A01-F486-A477-4DD0819A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NASA TLX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019CFA-CDB1-9475-EBC9-7A2C524979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0EE863-5774-0DC6-50A5-719A57EB2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710309"/>
            <a:ext cx="4250541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>
              <a:buFont typeface="Arial"/>
              <a:buChar char="•"/>
            </a:pPr>
            <a:r>
              <a:rPr lang="en-GB" sz="2400">
                <a:ea typeface="+mn-lt"/>
                <a:cs typeface="+mn-lt"/>
              </a:rPr>
              <a:t>The task was </a:t>
            </a:r>
            <a:r>
              <a:rPr lang="en-GB" sz="2400" b="1">
                <a:ea typeface="+mn-lt"/>
                <a:cs typeface="+mn-lt"/>
              </a:rPr>
              <a:t>moderately demanding</a:t>
            </a:r>
            <a:r>
              <a:rPr lang="en-GB" sz="2400">
                <a:ea typeface="+mn-lt"/>
                <a:cs typeface="+mn-lt"/>
              </a:rPr>
              <a:t>, but </a:t>
            </a:r>
            <a:r>
              <a:rPr lang="en-GB" sz="2400" b="1">
                <a:ea typeface="+mn-lt"/>
                <a:cs typeface="+mn-lt"/>
              </a:rPr>
              <a:t>well-tolerated</a:t>
            </a:r>
            <a:endParaRPr lang="en-US">
              <a:ea typeface="+mn-lt"/>
              <a:cs typeface="+mn-lt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Participants felt </a:t>
            </a:r>
            <a:r>
              <a:rPr lang="en-GB" sz="2400" b="1" dirty="0">
                <a:ea typeface="+mn-lt"/>
                <a:cs typeface="+mn-lt"/>
              </a:rPr>
              <a:t>successful, focused, and committed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Supports the test’s </a:t>
            </a:r>
            <a:r>
              <a:rPr lang="en-GB" sz="2400" b="1" dirty="0">
                <a:ea typeface="+mn-lt"/>
                <a:cs typeface="+mn-lt"/>
              </a:rPr>
              <a:t>suitability for short-term use in VR environments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defTabSz="1219170"/>
            <a:endParaRPr lang="en-GB" sz="2400" b="1" dirty="0"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4FCC4-C5D2-3E09-EAFA-909CC82D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961" y="1474544"/>
            <a:ext cx="7192108" cy="4366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775A9-2809-475F-488F-A847BBEA1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63" y="1465384"/>
            <a:ext cx="7194306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00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4E437-2F10-B573-6A1F-A243F7EE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941269-DACE-84C0-A11B-346E00605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205501-D613-D861-C93E-2E5EC761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Qualitative Feedback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991E23-F154-B2CB-4B86-7EC1B7442D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79F6CF-2B3A-D7C2-70A9-B28DC5B1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710309"/>
            <a:ext cx="10463771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>
              <a:buFont typeface="Arial"/>
              <a:buChar char="•"/>
            </a:pPr>
            <a:r>
              <a:rPr lang="en-GB" sz="2400" b="1">
                <a:ea typeface="+mn-lt"/>
                <a:cs typeface="+mn-lt"/>
              </a:rPr>
              <a:t>Instruction Clarity</a:t>
            </a:r>
            <a:endParaRPr lang="en-GB" sz="2400" b="1" dirty="0">
              <a:ea typeface="Calibri"/>
              <a:cs typeface="Calibri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b="1" dirty="0">
                <a:ea typeface="+mn-lt"/>
                <a:cs typeface="+mn-lt"/>
              </a:rPr>
              <a:t>100%</a:t>
            </a:r>
            <a:r>
              <a:rPr lang="en-GB" sz="2400" dirty="0">
                <a:ea typeface="+mn-lt"/>
                <a:cs typeface="+mn-lt"/>
              </a:rPr>
              <a:t> found the instructions </a:t>
            </a:r>
            <a:r>
              <a:rPr lang="en-GB" sz="2400" b="1" dirty="0">
                <a:ea typeface="+mn-lt"/>
                <a:cs typeface="+mn-lt"/>
              </a:rPr>
              <a:t>very clear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Focusing on Centre Target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b="1" dirty="0">
                <a:ea typeface="+mn-lt"/>
                <a:cs typeface="+mn-lt"/>
              </a:rPr>
              <a:t>33%</a:t>
            </a:r>
            <a:r>
              <a:rPr lang="en-GB" sz="2400" dirty="0">
                <a:ea typeface="+mn-lt"/>
                <a:cs typeface="+mn-lt"/>
              </a:rPr>
              <a:t> found it easy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b="1" dirty="0">
                <a:ea typeface="+mn-lt"/>
                <a:cs typeface="+mn-lt"/>
              </a:rPr>
              <a:t>50%</a:t>
            </a:r>
            <a:r>
              <a:rPr lang="en-GB" sz="2400" dirty="0">
                <a:ea typeface="+mn-lt"/>
                <a:cs typeface="+mn-lt"/>
              </a:rPr>
              <a:t> were neutral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b="1" dirty="0">
                <a:ea typeface="+mn-lt"/>
                <a:cs typeface="+mn-lt"/>
              </a:rPr>
              <a:t>17%</a:t>
            </a:r>
            <a:r>
              <a:rPr lang="en-GB" sz="2400" dirty="0">
                <a:ea typeface="+mn-lt"/>
                <a:cs typeface="+mn-lt"/>
              </a:rPr>
              <a:t> found it difficult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Visual Feedback Usefulness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b="1" dirty="0">
                <a:ea typeface="+mn-lt"/>
                <a:cs typeface="+mn-lt"/>
              </a:rPr>
              <a:t>75%</a:t>
            </a:r>
            <a:r>
              <a:rPr lang="en-GB" sz="2400" dirty="0">
                <a:ea typeface="+mn-lt"/>
                <a:cs typeface="+mn-lt"/>
              </a:rPr>
              <a:t> found it helpful for maintaining focus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b="1" dirty="0">
                <a:ea typeface="+mn-lt"/>
                <a:cs typeface="+mn-lt"/>
              </a:rPr>
              <a:t>25%</a:t>
            </a:r>
            <a:r>
              <a:rPr lang="en-GB" sz="2400" dirty="0">
                <a:ea typeface="+mn-lt"/>
                <a:cs typeface="+mn-lt"/>
              </a:rPr>
              <a:t> found it distracting, preferring fewer visual cues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Overall Experience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Most participants found the test </a:t>
            </a:r>
            <a:r>
              <a:rPr lang="en-GB" sz="2400" b="1" dirty="0">
                <a:ea typeface="+mn-lt"/>
                <a:cs typeface="+mn-lt"/>
              </a:rPr>
              <a:t>interesting and engaging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b="1" dirty="0">
                <a:ea typeface="+mn-lt"/>
                <a:cs typeface="+mn-lt"/>
              </a:rPr>
              <a:t>41.6%</a:t>
            </a:r>
            <a:r>
              <a:rPr lang="en-GB" sz="2400" dirty="0">
                <a:ea typeface="+mn-lt"/>
                <a:cs typeface="+mn-lt"/>
              </a:rPr>
              <a:t> also reported it to be </a:t>
            </a:r>
            <a:r>
              <a:rPr lang="en-GB" sz="2400" b="1" dirty="0">
                <a:ea typeface="+mn-lt"/>
                <a:cs typeface="+mn-lt"/>
              </a:rPr>
              <a:t>tiring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endParaRPr lang="en-GB" sz="2400" b="1" dirty="0"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1098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E0EA0-3B32-696D-0C4B-2AF426649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James McCune Smith Learning Hub">
            <a:extLst>
              <a:ext uri="{FF2B5EF4-FFF2-40B4-BE49-F238E27FC236}">
                <a16:creationId xmlns:a16="http://schemas.microsoft.com/office/drawing/2014/main" id="{9554DCE0-CE03-E4F6-5059-84D0839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pic>
        <p:nvPicPr>
          <p:cNvPr id="7" name="Picture 6" descr="The Gilbert Scott Building">
            <a:extLst>
              <a:ext uri="{FF2B5EF4-FFF2-40B4-BE49-F238E27FC236}">
                <a16:creationId xmlns:a16="http://schemas.microsoft.com/office/drawing/2014/main" id="{55E2AE54-A7FC-CFF6-4DDE-5FBE230F3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F97901-E1F2-B928-C7C4-1843094F7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73626" y="2884569"/>
            <a:ext cx="5651447" cy="922233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4DB8D3-1F43-4EA3-8AFA-DC884777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67" y="3012123"/>
            <a:ext cx="4476794" cy="795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"/>
                <a:cs typeface="Arial"/>
              </a:rPr>
              <a:t>Conclusion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9AF6C2-1496-79B2-0749-6A0EFA3C2F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8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4EFB7-AAC0-DA22-8FE3-3CD8158AF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7AF057-0361-8F83-E31D-BB178EFFB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1037-E55C-96FA-46B6-0F6630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Summary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80B390-EF1F-26D4-6C79-3BC948465A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369E8B-E55F-36FC-A960-032CF982A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2164" y="1604801"/>
            <a:ext cx="7146141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 eaLnBrk="0" fontAlgn="base" hangingPunct="0">
              <a:buFont typeface="Arial"/>
              <a:buChar char="•"/>
            </a:pPr>
            <a:r>
              <a:rPr lang="en-GB" sz="2400">
                <a:ea typeface="+mn-lt"/>
                <a:cs typeface="+mn-lt"/>
              </a:rPr>
              <a:t>Developed a </a:t>
            </a:r>
            <a:r>
              <a:rPr lang="en-GB" sz="2400" b="1">
                <a:ea typeface="+mn-lt"/>
                <a:cs typeface="+mn-lt"/>
              </a:rPr>
              <a:t>VR-based visual field-testing system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>
                <a:ea typeface="+mn-lt"/>
                <a:cs typeface="+mn-lt"/>
              </a:rPr>
              <a:t>using consumer-grade hardware with built-in eye tracking.</a:t>
            </a:r>
            <a:endParaRPr lang="en-GB" sz="2400" dirty="0">
              <a:ea typeface="+mn-lt"/>
              <a:cs typeface="+mn-lt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>
                <a:ea typeface="+mn-lt"/>
                <a:cs typeface="+mn-lt"/>
              </a:rPr>
              <a:t>Aimed to provide a </a:t>
            </a:r>
            <a:r>
              <a:rPr lang="en-GB" sz="2400" b="1">
                <a:ea typeface="+mn-lt"/>
                <a:cs typeface="+mn-lt"/>
              </a:rPr>
              <a:t>cost-effective, accessible alternative</a:t>
            </a:r>
            <a:r>
              <a:rPr lang="en-GB" sz="2400">
                <a:ea typeface="+mn-lt"/>
                <a:cs typeface="+mn-lt"/>
              </a:rPr>
              <a:t> to traditional clinical perimetry tools like the Humphrey Field Analyser.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Built using Unity’s </a:t>
            </a:r>
            <a:r>
              <a:rPr lang="en-GB" sz="2400" b="1" dirty="0">
                <a:ea typeface="+mn-lt"/>
                <a:cs typeface="+mn-lt"/>
              </a:rPr>
              <a:t>Model-View-Controller</a:t>
            </a:r>
            <a:r>
              <a:rPr lang="en-GB" sz="2400" dirty="0">
                <a:ea typeface="+mn-lt"/>
                <a:cs typeface="+mn-lt"/>
              </a:rPr>
              <a:t> pattern, integrating:</a:t>
            </a:r>
            <a:r>
              <a:rPr lang="en-GB" dirty="0">
                <a:ea typeface="+mn-lt"/>
                <a:cs typeface="+mn-lt"/>
              </a:rPr>
              <a:t> </a:t>
            </a: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User interface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Stimulus generation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Real-time fixation feedback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Structured data logging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GB" sz="2400" b="1" dirty="0">
              <a:latin typeface="Calibri"/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381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3D7C-2785-B95B-0B70-06EC0E9F3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Gilbert Scott Building">
            <a:extLst>
              <a:ext uri="{FF2B5EF4-FFF2-40B4-BE49-F238E27FC236}">
                <a16:creationId xmlns:a16="http://schemas.microsoft.com/office/drawing/2014/main" id="{8295E50E-34A4-E93D-2865-B855054AD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90EBFE-7388-92BA-1336-F42C3742A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38626" y="491106"/>
            <a:ext cx="4674525" cy="746388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4263BC-5536-CB75-F624-985E3E76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/>
                <a:cs typeface="Arial"/>
              </a:rPr>
              <a:t>Introduction</a:t>
            </a:r>
            <a:endParaRPr lang="en-US" sz="40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9546D2-A94F-7107-EF98-D5BF6E2E48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72BB6-8E22-0C59-CCBE-CF903D52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2164" y="1604801"/>
            <a:ext cx="6940988" cy="3169156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>
              <a:buFont typeface="Arial"/>
              <a:buChar char="•"/>
            </a:pPr>
            <a:r>
              <a:rPr lang="en-GB" sz="2800" dirty="0">
                <a:ea typeface="+mn-lt"/>
                <a:cs typeface="+mn-lt"/>
              </a:rPr>
              <a:t>This project introduces a VR-based visual field testing (VFT) system built using consumer-grade VR hardware with eye tracking.</a:t>
            </a:r>
            <a:endParaRPr lang="en-GB" sz="2800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800" dirty="0">
                <a:ea typeface="+mn-lt"/>
                <a:cs typeface="+mn-lt"/>
              </a:rPr>
              <a:t>The aim is to offer a flexible, low-cost, and extensible alternative to traditional clinical perimetry tools.</a:t>
            </a:r>
            <a:endParaRPr lang="en-GB" sz="2800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endParaRPr lang="en-GB" sz="2800" dirty="0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GB" sz="28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7902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CDB8-D2F9-4824-6E28-0A58E944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ADCB97-A88F-710C-6F10-78C3C358F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998A1A-8E5E-C471-69C9-4B6BF0338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Key Findings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F8F3B2-0465-5C55-2F05-B9746D420EA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20330-7CB6-A5DD-A1FC-C203CC756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604801"/>
            <a:ext cx="10217586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r>
              <a:rPr lang="en-GB" sz="2400" b="1">
                <a:ea typeface="+mn-lt"/>
                <a:cs typeface="+mn-lt"/>
              </a:rPr>
              <a:t> </a:t>
            </a:r>
            <a:r>
              <a:rPr lang="en-GB" sz="3200" b="1">
                <a:ea typeface="+mn-lt"/>
                <a:cs typeface="+mn-lt"/>
              </a:rPr>
              <a:t>Quantitative</a:t>
            </a:r>
            <a:endParaRPr lang="en-GB" sz="3200" b="1" dirty="0">
              <a:ea typeface="+mn-lt"/>
              <a:cs typeface="+mn-lt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b="1">
                <a:ea typeface="+mn-lt"/>
                <a:cs typeface="+mn-lt"/>
              </a:rPr>
              <a:t>Real-time visual feedback</a:t>
            </a:r>
            <a:r>
              <a:rPr lang="en-GB" sz="2400" dirty="0">
                <a:ea typeface="+mn-lt"/>
                <a:cs typeface="+mn-lt"/>
              </a:rPr>
              <a:t> </a:t>
            </a:r>
            <a:endParaRPr lang="en-GB"/>
          </a:p>
          <a:p>
            <a:pPr marL="800100" lvl="1" indent="-342900" defTabSz="1219170">
              <a:buFont typeface="Wingdings"/>
              <a:buChar char="Ø"/>
            </a:pPr>
            <a:r>
              <a:rPr lang="en-GB" sz="2400">
                <a:ea typeface="+mn-lt"/>
                <a:cs typeface="+mn-lt"/>
              </a:rPr>
              <a:t>improved fixation (+14.71%, </a:t>
            </a:r>
            <a:r>
              <a:rPr lang="en-GB" sz="2400" i="1">
                <a:ea typeface="+mn-lt"/>
                <a:cs typeface="+mn-lt"/>
              </a:rPr>
              <a:t>p</a:t>
            </a:r>
            <a:r>
              <a:rPr lang="en-GB" sz="2400">
                <a:ea typeface="+mn-lt"/>
                <a:cs typeface="+mn-lt"/>
              </a:rPr>
              <a:t> = 0.017)</a:t>
            </a:r>
            <a:endParaRPr lang="en-GB" sz="2400" dirty="0">
              <a:ea typeface="+mn-lt"/>
              <a:cs typeface="+mn-lt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>
                <a:ea typeface="+mn-lt"/>
                <a:cs typeface="+mn-lt"/>
              </a:rPr>
              <a:t>reduced false positives (-12.19%, </a:t>
            </a:r>
            <a:r>
              <a:rPr lang="en-GB" sz="2400" i="1">
                <a:ea typeface="+mn-lt"/>
                <a:cs typeface="+mn-lt"/>
              </a:rPr>
              <a:t>p</a:t>
            </a:r>
            <a:r>
              <a:rPr lang="en-GB" sz="2400">
                <a:ea typeface="+mn-lt"/>
                <a:cs typeface="+mn-lt"/>
              </a:rPr>
              <a:t> = 0.015).</a:t>
            </a:r>
          </a:p>
          <a:p>
            <a:pPr marL="342900" indent="-342900" defTabSz="1219170">
              <a:buFont typeface="Arial"/>
              <a:buChar char="•"/>
            </a:pPr>
            <a:r>
              <a:rPr lang="en-GB" sz="2400" b="1">
                <a:ea typeface="+mn-lt"/>
                <a:cs typeface="+mn-lt"/>
              </a:rPr>
              <a:t>Reaction time</a:t>
            </a:r>
            <a:r>
              <a:rPr lang="en-GB" sz="2400">
                <a:ea typeface="+mn-lt"/>
                <a:cs typeface="+mn-lt"/>
              </a:rPr>
              <a:t> slightly increased (+12.28 ms, </a:t>
            </a:r>
            <a:r>
              <a:rPr lang="en-GB" sz="2400" i="1">
                <a:ea typeface="+mn-lt"/>
                <a:cs typeface="+mn-lt"/>
              </a:rPr>
              <a:t>p</a:t>
            </a:r>
            <a:r>
              <a:rPr lang="en-GB" sz="2400">
                <a:ea typeface="+mn-lt"/>
                <a:cs typeface="+mn-lt"/>
              </a:rPr>
              <a:t> = 0.018), suggesting possible cognitive load.</a:t>
            </a:r>
            <a:endParaRPr lang="en-GB">
              <a:ea typeface="+mn-lt"/>
              <a:cs typeface="+mn-lt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b="1">
                <a:ea typeface="+mn-lt"/>
                <a:cs typeface="+mn-lt"/>
              </a:rPr>
              <a:t>Negative rate </a:t>
            </a:r>
            <a:r>
              <a:rPr lang="en-GB" sz="2400">
                <a:ea typeface="+mn-lt"/>
                <a:cs typeface="+mn-lt"/>
              </a:rPr>
              <a:t>increased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>
                <a:ea typeface="+mn-lt"/>
                <a:cs typeface="+mn-lt"/>
              </a:rPr>
              <a:t>slightly but were </a:t>
            </a:r>
            <a:r>
              <a:rPr lang="en-GB" sz="2400" b="1">
                <a:ea typeface="+mn-lt"/>
                <a:cs typeface="+mn-lt"/>
              </a:rPr>
              <a:t>not statistically significant</a:t>
            </a:r>
            <a:r>
              <a:rPr lang="en-GB" sz="2400" dirty="0">
                <a:ea typeface="+mn-lt"/>
                <a:cs typeface="+mn-lt"/>
              </a:rPr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defTabSz="1219170"/>
            <a:endParaRPr lang="en-GB" sz="2400" dirty="0">
              <a:ea typeface="+mn-lt"/>
              <a:cs typeface="+mn-lt"/>
            </a:endParaRPr>
          </a:p>
          <a:p>
            <a:pPr defTabSz="1219170"/>
            <a:r>
              <a:rPr lang="en-GB" sz="2400">
                <a:ea typeface="+mn-lt"/>
                <a:cs typeface="+mn-lt"/>
              </a:rPr>
              <a:t> </a:t>
            </a:r>
            <a:r>
              <a:rPr lang="en-GB" sz="3200" b="1">
                <a:ea typeface="+mn-lt"/>
                <a:cs typeface="+mn-lt"/>
              </a:rPr>
              <a:t>User Experience</a:t>
            </a:r>
            <a:endParaRPr lang="en-GB" sz="3200" b="1" dirty="0">
              <a:ea typeface="+mn-lt"/>
              <a:cs typeface="+mn-lt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>
                <a:ea typeface="+mn-lt"/>
                <a:cs typeface="+mn-lt"/>
              </a:rPr>
              <a:t>Participants rated the system as </a:t>
            </a:r>
            <a:r>
              <a:rPr lang="en-GB" sz="2400" b="1">
                <a:ea typeface="+mn-lt"/>
                <a:cs typeface="+mn-lt"/>
              </a:rPr>
              <a:t>comfortable and tolerable</a:t>
            </a:r>
            <a:r>
              <a:rPr lang="en-GB" sz="2400">
                <a:ea typeface="+mn-lt"/>
                <a:cs typeface="+mn-lt"/>
              </a:rPr>
              <a:t>.</a:t>
            </a:r>
            <a:endParaRPr lang="en-GB" sz="2400" dirty="0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b="1">
                <a:ea typeface="+mn-lt"/>
                <a:cs typeface="+mn-lt"/>
              </a:rPr>
              <a:t>Low simulator sickness</a:t>
            </a:r>
            <a:r>
              <a:rPr lang="en-GB" sz="2400">
                <a:ea typeface="+mn-lt"/>
                <a:cs typeface="+mn-lt"/>
              </a:rPr>
              <a:t>, with moderate eye strain and fatigue.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>
                <a:ea typeface="+mn-lt"/>
                <a:cs typeface="+mn-lt"/>
              </a:rPr>
              <a:t>Users reported feeling </a:t>
            </a:r>
            <a:r>
              <a:rPr lang="en-GB" sz="2400" b="1">
                <a:ea typeface="+mn-lt"/>
                <a:cs typeface="+mn-lt"/>
              </a:rPr>
              <a:t>successful and engaged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>
                <a:ea typeface="+mn-lt"/>
                <a:cs typeface="+mn-lt"/>
              </a:rPr>
              <a:t>throughout testing.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endParaRPr lang="en-GB" sz="2400" dirty="0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endParaRPr lang="en-GB" sz="2400" dirty="0">
              <a:latin typeface="Calibri"/>
              <a:ea typeface="Calibri"/>
              <a:cs typeface="Calibri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GB" sz="2400" b="1" dirty="0">
              <a:latin typeface="Calibri"/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994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E118-90A1-AA2F-1BC3-BCCDA8100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9AC03-BCD6-7F95-3DC3-29582435B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C3F8DE-7383-A4A9-DF76-26F8EC29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Further Research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E0905B-AFED-0735-8A84-FBAE555804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77DD61-37BA-5BA7-FC32-4E46DDD95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604801"/>
            <a:ext cx="10780293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Advance Testing Algorithms</a:t>
            </a:r>
            <a:endParaRPr lang="en-US" sz="2400" dirty="0">
              <a:ea typeface="Calibri"/>
              <a:cs typeface="Calibri"/>
            </a:endParaRPr>
          </a:p>
          <a:p>
            <a:pPr marL="742950" lvl="1" indent="-28575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Integrate dynamic methods like </a:t>
            </a:r>
            <a:r>
              <a:rPr lang="en-GB" sz="2400" b="1" dirty="0">
                <a:ea typeface="+mn-lt"/>
                <a:cs typeface="+mn-lt"/>
              </a:rPr>
              <a:t>ZEST</a:t>
            </a:r>
            <a:r>
              <a:rPr lang="en-GB" sz="2400" dirty="0">
                <a:ea typeface="+mn-lt"/>
                <a:cs typeface="+mn-lt"/>
              </a:rPr>
              <a:t> to estimate detection thresholds</a:t>
            </a:r>
            <a:endParaRPr lang="en-GB" sz="2400">
              <a:ea typeface="Calibri"/>
              <a:cs typeface="Calibri"/>
            </a:endParaRPr>
          </a:p>
          <a:p>
            <a:pPr marL="285750" indent="-28575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Brightness Calibration</a:t>
            </a:r>
            <a:endParaRPr lang="en-GB" sz="2400">
              <a:ea typeface="Calibri"/>
              <a:cs typeface="Calibri"/>
            </a:endParaRPr>
          </a:p>
          <a:p>
            <a:pPr marL="742950" lvl="1" indent="-28575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Develop </a:t>
            </a:r>
            <a:r>
              <a:rPr lang="en-GB" sz="2400" b="1" dirty="0">
                <a:ea typeface="+mn-lt"/>
                <a:cs typeface="+mn-lt"/>
              </a:rPr>
              <a:t>hardware-based brightness calibration</a:t>
            </a:r>
            <a:r>
              <a:rPr lang="en-GB" sz="2400" dirty="0">
                <a:ea typeface="+mn-lt"/>
                <a:cs typeface="+mn-lt"/>
              </a:rPr>
              <a:t> using photometers or sensors</a:t>
            </a:r>
            <a:endParaRPr lang="en-GB" sz="2400">
              <a:ea typeface="Calibri"/>
              <a:cs typeface="Calibri"/>
            </a:endParaRPr>
          </a:p>
          <a:p>
            <a:pPr marL="285750" indent="-28575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Advanced Eye-Tracking Features</a:t>
            </a:r>
            <a:endParaRPr lang="en-GB" sz="2400">
              <a:ea typeface="Calibri"/>
              <a:cs typeface="Calibri"/>
            </a:endParaRPr>
          </a:p>
          <a:p>
            <a:pPr marL="742950" lvl="1" indent="-28575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Add </a:t>
            </a:r>
            <a:r>
              <a:rPr lang="en-GB" sz="2400" b="1" dirty="0">
                <a:ea typeface="+mn-lt"/>
                <a:cs typeface="+mn-lt"/>
              </a:rPr>
              <a:t>dynamic gaze correction</a:t>
            </a:r>
            <a:r>
              <a:rPr lang="en-GB" sz="2400" dirty="0">
                <a:ea typeface="+mn-lt"/>
                <a:cs typeface="+mn-lt"/>
              </a:rPr>
              <a:t> and </a:t>
            </a:r>
            <a:r>
              <a:rPr lang="en-GB" sz="2400" b="1" dirty="0">
                <a:ea typeface="+mn-lt"/>
                <a:cs typeface="+mn-lt"/>
              </a:rPr>
              <a:t>gaze-based fatigue analysis</a:t>
            </a:r>
            <a:endParaRPr lang="en-GB" sz="2400">
              <a:ea typeface="Calibri"/>
              <a:cs typeface="Calibri"/>
            </a:endParaRPr>
          </a:p>
          <a:p>
            <a:pPr marL="285750" indent="-28575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In-App Tutorial &amp; User Guidance</a:t>
            </a:r>
            <a:endParaRPr lang="en-GB" sz="2400">
              <a:ea typeface="Calibri"/>
              <a:cs typeface="Calibri"/>
            </a:endParaRPr>
          </a:p>
          <a:p>
            <a:pPr marL="742950" lvl="1" indent="-28575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Use </a:t>
            </a:r>
            <a:r>
              <a:rPr lang="en-GB" sz="2400" b="1" dirty="0">
                <a:ea typeface="+mn-lt"/>
                <a:cs typeface="+mn-lt"/>
              </a:rPr>
              <a:t>adaptive training sessions</a:t>
            </a:r>
            <a:r>
              <a:rPr lang="en-GB" sz="2400" dirty="0">
                <a:ea typeface="+mn-lt"/>
                <a:cs typeface="+mn-lt"/>
              </a:rPr>
              <a:t> to reduce early testing errors</a:t>
            </a:r>
            <a:endParaRPr lang="en-GB" sz="2400">
              <a:ea typeface="Calibri"/>
              <a:cs typeface="Calibri"/>
            </a:endParaRPr>
          </a:p>
          <a:p>
            <a:pPr marL="285750" indent="-28575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Clinical Validation Studies</a:t>
            </a:r>
            <a:endParaRPr lang="en-GB" sz="2400">
              <a:ea typeface="Calibri"/>
              <a:cs typeface="Calibri"/>
            </a:endParaRPr>
          </a:p>
          <a:p>
            <a:pPr marL="742950" lvl="1" indent="-28575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Conduct trials comparing performance with </a:t>
            </a:r>
            <a:r>
              <a:rPr lang="en-GB" sz="2400" b="1" dirty="0">
                <a:ea typeface="+mn-lt"/>
                <a:cs typeface="+mn-lt"/>
              </a:rPr>
              <a:t>clinical standards</a:t>
            </a:r>
            <a:endParaRPr lang="en-GB" sz="2400">
              <a:ea typeface="Calibri"/>
              <a:cs typeface="Calibri"/>
            </a:endParaRPr>
          </a:p>
          <a:p>
            <a:pPr marL="285750" indent="-28575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Visual Field Remapping Modules</a:t>
            </a:r>
            <a:endParaRPr lang="en-GB" sz="2400">
              <a:ea typeface="Calibri"/>
              <a:cs typeface="Calibri"/>
            </a:endParaRPr>
          </a:p>
          <a:p>
            <a:pPr marL="742950" lvl="1" indent="-28575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Develop corrective tools for users with deficits, enabling </a:t>
            </a:r>
            <a:r>
              <a:rPr lang="en-GB" sz="2400" b="1" dirty="0">
                <a:ea typeface="+mn-lt"/>
                <a:cs typeface="+mn-lt"/>
              </a:rPr>
              <a:t>rehabilitation and visual correcting</a:t>
            </a:r>
            <a:endParaRPr lang="en-GB" sz="2400" dirty="0">
              <a:ea typeface="Calibri"/>
              <a:cs typeface="Calibri"/>
            </a:endParaRPr>
          </a:p>
          <a:p>
            <a:pPr defTabSz="1219170"/>
            <a:endParaRPr lang="en-GB" sz="24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058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9E40C-F351-1661-1A27-00D0AD7B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James McCune Smith Learning Hub">
            <a:extLst>
              <a:ext uri="{FF2B5EF4-FFF2-40B4-BE49-F238E27FC236}">
                <a16:creationId xmlns:a16="http://schemas.microsoft.com/office/drawing/2014/main" id="{841D6427-950C-6EA2-7521-4E083715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pic>
        <p:nvPicPr>
          <p:cNvPr id="7" name="Picture 6" descr="The Gilbert Scott Building">
            <a:extLst>
              <a:ext uri="{FF2B5EF4-FFF2-40B4-BE49-F238E27FC236}">
                <a16:creationId xmlns:a16="http://schemas.microsoft.com/office/drawing/2014/main" id="{034746AC-E6DA-C4FD-D083-4A7DAB6A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B7D3F-503B-5D6D-1D24-70F4B1C65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73626" y="2884569"/>
            <a:ext cx="5651447" cy="922233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822BF4-D831-CD67-7072-26D6E539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67" y="3012123"/>
            <a:ext cx="4476794" cy="795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"/>
                <a:cs typeface="Arial"/>
              </a:rPr>
              <a:t>Demo</a:t>
            </a:r>
            <a:endParaRPr lang="en-US" sz="4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B0D0D3-3CCF-7E05-BB82-03CAAE0F65F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82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DBC70-7A49-AFA8-32F0-A43112DE5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James McCune Smith Learning Hub">
            <a:extLst>
              <a:ext uri="{FF2B5EF4-FFF2-40B4-BE49-F238E27FC236}">
                <a16:creationId xmlns:a16="http://schemas.microsoft.com/office/drawing/2014/main" id="{20528C4F-EE50-F19F-A5C7-DFCBF6D3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pic>
        <p:nvPicPr>
          <p:cNvPr id="7" name="Picture 6" descr="The Gilbert Scott Building">
            <a:extLst>
              <a:ext uri="{FF2B5EF4-FFF2-40B4-BE49-F238E27FC236}">
                <a16:creationId xmlns:a16="http://schemas.microsoft.com/office/drawing/2014/main" id="{9B85E899-DB8B-8B10-D0F0-DADA507B5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2D4C94-18B8-EC72-AFFF-B45468145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73626" y="2884569"/>
            <a:ext cx="5651447" cy="922233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F0C212-D7E4-99DC-A88A-522E3750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67" y="3012123"/>
            <a:ext cx="4476794" cy="795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"/>
                <a:cs typeface="Arial"/>
              </a:rPr>
              <a:t>Demo</a:t>
            </a:r>
            <a:endParaRPr lang="en-US" sz="4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602406-239D-3D4B-25A9-E21CD1C3D2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csfyp_demo">
            <a:hlinkClick r:id="" action="ppaction://media"/>
            <a:extLst>
              <a:ext uri="{FF2B5EF4-FFF2-40B4-BE49-F238E27FC236}">
                <a16:creationId xmlns:a16="http://schemas.microsoft.com/office/drawing/2014/main" id="{1543D6DC-A54B-4A35-FADA-FBA4F01AC9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69409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6A39E-DDD7-BB6E-A1EF-88C43164C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James McCune Smith Learning Hub">
            <a:extLst>
              <a:ext uri="{FF2B5EF4-FFF2-40B4-BE49-F238E27FC236}">
                <a16:creationId xmlns:a16="http://schemas.microsoft.com/office/drawing/2014/main" id="{651CEBB7-B096-7DF1-D443-6A53592C6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pic>
        <p:nvPicPr>
          <p:cNvPr id="7" name="Picture 6" descr="The Gilbert Scott Building">
            <a:extLst>
              <a:ext uri="{FF2B5EF4-FFF2-40B4-BE49-F238E27FC236}">
                <a16:creationId xmlns:a16="http://schemas.microsoft.com/office/drawing/2014/main" id="{61092A9B-20F7-315D-9730-DDEEF075E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33E2A8-953C-3803-37BE-37A3B91A2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73626" y="2884569"/>
            <a:ext cx="5651447" cy="922233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B33308-D033-C3C2-BA1A-0F3FD2280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67" y="3012123"/>
            <a:ext cx="4476794" cy="79500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latin typeface="Arial"/>
                <a:cs typeface="Arial"/>
              </a:rPr>
              <a:t>Any Questions?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5859A5-4830-EAAB-49F9-FDAE018186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533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e University at sunset">
            <a:extLst>
              <a:ext uri="{FF2B5EF4-FFF2-40B4-BE49-F238E27FC236}">
                <a16:creationId xmlns:a16="http://schemas.microsoft.com/office/drawing/2014/main" id="{778F38A2-01CF-7145-BA22-B7FAA6519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03AA1-5E47-2841-A2C0-74489FA31D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69777" y="3088176"/>
            <a:ext cx="3458606" cy="673955"/>
          </a:xfrm>
        </p:spPr>
        <p:txBody>
          <a:bodyPr>
            <a:noAutofit/>
          </a:bodyPr>
          <a:lstStyle/>
          <a:p>
            <a:pPr algn="l"/>
            <a:r>
              <a:rPr lang="en-GB" sz="4800" dirty="0">
                <a:solidFill>
                  <a:schemeClr val="bg1"/>
                </a:solidFill>
                <a:latin typeface="Arial"/>
                <a:cs typeface="Arial"/>
              </a:rPr>
              <a:t>Thank you!</a:t>
            </a:r>
            <a:endParaRPr lang="en-GB" sz="480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3432E9-D115-206D-6431-B4CF6626B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8385228" y="5699322"/>
            <a:chExt cx="3413095" cy="8541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40EF60-50F4-EBB4-F749-2CF288220BA6}"/>
                </a:ext>
              </a:extLst>
            </p:cNvPr>
            <p:cNvSpPr txBox="1"/>
            <p:nvPr/>
          </p:nvSpPr>
          <p:spPr>
            <a:xfrm>
              <a:off x="8385228" y="5699322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0F721E-3F58-C3D6-3764-8B8557371C56}"/>
                </a:ext>
              </a:extLst>
            </p:cNvPr>
            <p:cNvSpPr txBox="1"/>
            <p:nvPr/>
          </p:nvSpPr>
          <p:spPr>
            <a:xfrm>
              <a:off x="9098531" y="6091810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@UofGlasgow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1243618-BCA5-59B7-3F2F-003585B767A8}"/>
                </a:ext>
              </a:extLst>
            </p:cNvPr>
            <p:cNvGrpSpPr/>
            <p:nvPr/>
          </p:nvGrpSpPr>
          <p:grpSpPr>
            <a:xfrm>
              <a:off x="8516481" y="6162367"/>
              <a:ext cx="841333" cy="347112"/>
              <a:chOff x="8601252" y="6162367"/>
              <a:chExt cx="841333" cy="347112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EF1E1D0-4776-66CA-6593-212D8816F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8761" y="6162367"/>
                <a:ext cx="475023" cy="34711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A87A7A4-A77D-8F28-1744-96EEB60F0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94185" y="6223334"/>
                <a:ext cx="248400" cy="24839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414EE59-FA10-EF9D-539B-501F9400A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01252" y="6221141"/>
                <a:ext cx="239105" cy="2391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6E5B-4237-D027-1B3A-77E44A495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James McCune Smith Learning Hub">
            <a:extLst>
              <a:ext uri="{FF2B5EF4-FFF2-40B4-BE49-F238E27FC236}">
                <a16:creationId xmlns:a16="http://schemas.microsoft.com/office/drawing/2014/main" id="{F1F087ED-84CA-D7F8-9C03-C209DE209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pic>
        <p:nvPicPr>
          <p:cNvPr id="7" name="Picture 6" descr="The Gilbert Scott Building">
            <a:extLst>
              <a:ext uri="{FF2B5EF4-FFF2-40B4-BE49-F238E27FC236}">
                <a16:creationId xmlns:a16="http://schemas.microsoft.com/office/drawing/2014/main" id="{D49A5DC5-62F6-FEDF-6193-3073344C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94AD00-4AB8-FD9D-123F-6CB96D0FD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73626" y="2884569"/>
            <a:ext cx="5651447" cy="922233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2E688E-4F5A-E957-9F15-FAFCB4D10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975" y="2982815"/>
            <a:ext cx="4873425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800" dirty="0">
                <a:latin typeface="Arial"/>
                <a:cs typeface="Arial"/>
              </a:rPr>
              <a:t>Why do all this?</a:t>
            </a:r>
            <a:endParaRPr lang="en-US" sz="4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0F8163-DE9E-871A-95C7-99D33B8415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13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9B3D-42D1-2C33-3FD3-B2827D59C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52A411-9780-487F-A910-2B9884741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16780" y="491108"/>
            <a:ext cx="4948063" cy="785464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9537F9-443E-E845-70D3-7AA4C3431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/>
                <a:cs typeface="Arial"/>
              </a:rPr>
              <a:t>Motivation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61D194-38A2-C8E1-A722-4C6B77A4B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5C944-3B33-69E7-674A-B7602940E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564" y="1757201"/>
            <a:ext cx="7146141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Early-stage</a:t>
            </a:r>
            <a:r>
              <a:rPr lang="en-GB" sz="2400" dirty="0">
                <a:ea typeface="+mn-lt"/>
                <a:cs typeface="+mn-lt"/>
              </a:rPr>
              <a:t> visual defects are </a:t>
            </a:r>
            <a:r>
              <a:rPr lang="en-GB" sz="2400" b="1" dirty="0">
                <a:ea typeface="+mn-lt"/>
                <a:cs typeface="+mn-lt"/>
              </a:rPr>
              <a:t>hard to notice</a:t>
            </a:r>
            <a:r>
              <a:rPr lang="en-GB" sz="2400" dirty="0">
                <a:ea typeface="+mn-lt"/>
                <a:cs typeface="+mn-lt"/>
              </a:rPr>
              <a:t> without proper testing.</a:t>
            </a:r>
            <a:endParaRPr lang="en-GB" dirty="0">
              <a:ea typeface="+mn-lt"/>
              <a:cs typeface="+mn-lt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Missed diagnoses</a:t>
            </a:r>
            <a:r>
              <a:rPr lang="en-GB" sz="2400" dirty="0">
                <a:ea typeface="+mn-lt"/>
                <a:cs typeface="+mn-lt"/>
              </a:rPr>
              <a:t> can lead to </a:t>
            </a:r>
            <a:r>
              <a:rPr lang="en-GB" sz="2400" b="1" dirty="0">
                <a:ea typeface="+mn-lt"/>
                <a:cs typeface="+mn-lt"/>
              </a:rPr>
              <a:t>severe </a:t>
            </a:r>
            <a:r>
              <a:rPr lang="en-GB" sz="2400" dirty="0">
                <a:ea typeface="+mn-lt"/>
                <a:cs typeface="+mn-lt"/>
              </a:rPr>
              <a:t>consequences: </a:t>
            </a:r>
            <a:endParaRPr lang="en-GB" dirty="0">
              <a:ea typeface="+mn-lt"/>
              <a:cs typeface="+mn-lt"/>
            </a:endParaRPr>
          </a:p>
          <a:p>
            <a:pPr defTabSz="1219170"/>
            <a:r>
              <a:rPr lang="en-GB" sz="2400" dirty="0">
                <a:ea typeface="+mn-lt"/>
                <a:cs typeface="+mn-lt"/>
              </a:rPr>
              <a:t>  - loss of independence, employment, and quality </a:t>
            </a:r>
            <a:endParaRPr lang="en-GB" dirty="0">
              <a:ea typeface="+mn-lt"/>
              <a:cs typeface="+mn-lt"/>
            </a:endParaRPr>
          </a:p>
          <a:p>
            <a:pPr defTabSz="1219170"/>
            <a:r>
              <a:rPr lang="en-GB" sz="2400" dirty="0">
                <a:ea typeface="+mn-lt"/>
                <a:cs typeface="+mn-lt"/>
              </a:rPr>
              <a:t>   of life.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Traditional</a:t>
            </a:r>
            <a:r>
              <a:rPr lang="en-GB" sz="2400" dirty="0">
                <a:ea typeface="+mn-lt"/>
                <a:cs typeface="+mn-lt"/>
              </a:rPr>
              <a:t> perimetry systems are </a:t>
            </a:r>
            <a:r>
              <a:rPr lang="en-GB" sz="2400" b="1" dirty="0">
                <a:ea typeface="+mn-lt"/>
                <a:cs typeface="+mn-lt"/>
              </a:rPr>
              <a:t>expensive</a:t>
            </a:r>
            <a:r>
              <a:rPr lang="en-GB" sz="2400" dirty="0">
                <a:ea typeface="+mn-lt"/>
                <a:cs typeface="+mn-lt"/>
              </a:rPr>
              <a:t> and </a:t>
            </a:r>
            <a:r>
              <a:rPr lang="en-GB" sz="2400" b="1" dirty="0">
                <a:ea typeface="+mn-lt"/>
                <a:cs typeface="+mn-lt"/>
              </a:rPr>
              <a:t>not widely accessible</a:t>
            </a:r>
            <a:r>
              <a:rPr lang="en-GB" sz="2400" dirty="0">
                <a:ea typeface="+mn-lt"/>
                <a:cs typeface="+mn-lt"/>
              </a:rPr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VR</a:t>
            </a:r>
            <a:r>
              <a:rPr lang="en-GB" sz="2400" dirty="0">
                <a:ea typeface="+mn-lt"/>
                <a:cs typeface="+mn-lt"/>
              </a:rPr>
              <a:t> enables immersive environments for VFT that is much </a:t>
            </a:r>
            <a:r>
              <a:rPr lang="en-GB" sz="2400" b="1" dirty="0">
                <a:ea typeface="+mn-lt"/>
                <a:cs typeface="+mn-lt"/>
              </a:rPr>
              <a:t>cheaper</a:t>
            </a:r>
            <a:r>
              <a:rPr lang="en-GB" sz="2400" dirty="0">
                <a:ea typeface="+mn-lt"/>
                <a:cs typeface="+mn-lt"/>
              </a:rPr>
              <a:t> and </a:t>
            </a:r>
            <a:r>
              <a:rPr lang="en-GB" sz="2400" b="1" dirty="0">
                <a:ea typeface="+mn-lt"/>
                <a:cs typeface="+mn-lt"/>
              </a:rPr>
              <a:t>portable</a:t>
            </a:r>
            <a:r>
              <a:rPr lang="en-GB" sz="2400" dirty="0">
                <a:ea typeface="+mn-lt"/>
                <a:cs typeface="+mn-lt"/>
              </a:rPr>
              <a:t>.</a:t>
            </a:r>
            <a:endParaRPr lang="en-GB" dirty="0">
              <a:ea typeface="+mn-lt"/>
              <a:cs typeface="+mn-lt"/>
            </a:endParaRPr>
          </a:p>
          <a:p>
            <a:pPr marL="342900" indent="-342900" defTabSz="1219170"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An </a:t>
            </a:r>
            <a:r>
              <a:rPr lang="en-GB" sz="2400" b="1" dirty="0">
                <a:ea typeface="+mn-lt"/>
                <a:cs typeface="+mn-lt"/>
              </a:rPr>
              <a:t>open-source</a:t>
            </a:r>
            <a:r>
              <a:rPr lang="en-GB" sz="2400" dirty="0">
                <a:ea typeface="+mn-lt"/>
                <a:cs typeface="+mn-lt"/>
              </a:rPr>
              <a:t> software reduces barriers and promotes </a:t>
            </a:r>
            <a:r>
              <a:rPr lang="en-GB" sz="2400" b="1" dirty="0">
                <a:ea typeface="+mn-lt"/>
                <a:cs typeface="+mn-lt"/>
              </a:rPr>
              <a:t>innovation</a:t>
            </a:r>
            <a:r>
              <a:rPr lang="en-GB" sz="2400" dirty="0">
                <a:ea typeface="+mn-lt"/>
                <a:cs typeface="+mn-lt"/>
              </a:rPr>
              <a:t>, especially in low-resource or academic settings.</a:t>
            </a:r>
            <a:endParaRPr lang="en-GB" dirty="0">
              <a:ea typeface="+mn-lt"/>
              <a:cs typeface="+mn-lt"/>
            </a:endParaRPr>
          </a:p>
          <a:p>
            <a:pPr marL="342900" indent="-342900" defTabSz="1219170">
              <a:buFont typeface="Arial"/>
              <a:buChar char="•"/>
            </a:pPr>
            <a:endParaRPr lang="en-GB" sz="2400" b="1" dirty="0">
              <a:ea typeface="+mn-lt"/>
              <a:cs typeface="+mn-lt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GB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815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2B86B-FA99-985C-E0B6-7234EDDA9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279C74-C43A-086D-3277-519D5E2F0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16780" y="491108"/>
            <a:ext cx="4948063" cy="785464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1079A8-A52A-122A-1466-9D560882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/>
                <a:cs typeface="Arial"/>
              </a:rPr>
              <a:t>Aims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DE95F0-C875-EE3E-69EF-1D45C842BE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8935C-1934-0A53-7169-22FB7346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18702" y="1731801"/>
            <a:ext cx="7146141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Goal</a:t>
            </a:r>
            <a:r>
              <a:rPr lang="en-GB" sz="2400" dirty="0">
                <a:ea typeface="+mn-lt"/>
                <a:cs typeface="+mn-lt"/>
              </a:rPr>
              <a:t>: Build a VR-based visual field-testing platform as a practical, affordable alternative to traditional perimetry.</a:t>
            </a:r>
            <a:endParaRPr lang="en-GB" dirty="0">
              <a:ea typeface="+mn-lt"/>
              <a:cs typeface="+mn-lt"/>
            </a:endParaRPr>
          </a:p>
          <a:p>
            <a:pPr marL="285750" indent="-28575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Approach</a:t>
            </a:r>
            <a:r>
              <a:rPr lang="en-GB" sz="2400" dirty="0">
                <a:ea typeface="+mn-lt"/>
                <a:cs typeface="+mn-lt"/>
              </a:rPr>
              <a:t>: Uses consumer VR with eye tracking to tackle cost and accessibility issues.</a:t>
            </a:r>
            <a:endParaRPr lang="en-GB" dirty="0">
              <a:ea typeface="Calibri"/>
              <a:cs typeface="Calibri"/>
            </a:endParaRPr>
          </a:p>
          <a:p>
            <a:pPr marL="285750" indent="-28575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Prototype Capabilities</a:t>
            </a:r>
            <a:r>
              <a:rPr lang="en-GB" sz="2400" dirty="0">
                <a:ea typeface="+mn-lt"/>
                <a:cs typeface="+mn-lt"/>
              </a:rPr>
              <a:t>:</a:t>
            </a:r>
            <a:endParaRPr lang="en-GB" dirty="0">
              <a:ea typeface="Calibri"/>
              <a:cs typeface="Calibri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Displays randomised visual stimuli in VR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Records responses </a:t>
            </a:r>
            <a:endParaRPr lang="en-GB" dirty="0">
              <a:ea typeface="+mn-lt"/>
              <a:cs typeface="+mn-lt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Logs data for analysis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400" dirty="0">
                <a:ea typeface="+mn-lt"/>
                <a:cs typeface="+mn-lt"/>
              </a:rPr>
              <a:t>Generates PDF report</a:t>
            </a:r>
            <a:endParaRPr lang="en-GB" dirty="0">
              <a:ea typeface="+mn-lt"/>
              <a:cs typeface="+mn-lt"/>
            </a:endParaRPr>
          </a:p>
          <a:p>
            <a:pPr marL="285750" indent="-28575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Impact</a:t>
            </a:r>
            <a:r>
              <a:rPr lang="en-GB" sz="2400" dirty="0">
                <a:ea typeface="+mn-lt"/>
                <a:cs typeface="+mn-lt"/>
              </a:rPr>
              <a:t>: Aims to support early detection of vision loss, with strong potential for use in remote or resource-limited settings.</a:t>
            </a:r>
            <a:endParaRPr lang="en-GB">
              <a:ea typeface="Calibri"/>
              <a:cs typeface="Calibri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305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F2A3C-88CF-D140-4969-D411334A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James McCune Smith Learning Hub">
            <a:extLst>
              <a:ext uri="{FF2B5EF4-FFF2-40B4-BE49-F238E27FC236}">
                <a16:creationId xmlns:a16="http://schemas.microsoft.com/office/drawing/2014/main" id="{0B5B898C-2AD0-687F-FE7C-CF3B26AC2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pic>
        <p:nvPicPr>
          <p:cNvPr id="7" name="Picture 6" descr="The Gilbert Scott Building">
            <a:extLst>
              <a:ext uri="{FF2B5EF4-FFF2-40B4-BE49-F238E27FC236}">
                <a16:creationId xmlns:a16="http://schemas.microsoft.com/office/drawing/2014/main" id="{3B2C40FF-F546-70A9-2CBD-7259B0F9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D06A01-4457-BBE5-C06D-1F84498FD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73626" y="2884569"/>
            <a:ext cx="5651447" cy="922233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658D9E-BE9B-262A-7078-7B05C26E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513" y="3012123"/>
            <a:ext cx="2284579" cy="83017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"/>
                <a:cs typeface="Arial"/>
              </a:rPr>
              <a:t>Design</a:t>
            </a:r>
            <a:endParaRPr lang="en-US" sz="4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4ED044-4E02-A7D7-319D-17D04791E58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1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085B5-5BED-406B-1286-63328BFD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FEABB4-4A19-C4CA-8672-6AFE8A252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DA94C1-641D-A509-10FC-7E012B20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/>
                <a:cs typeface="Arial"/>
              </a:rPr>
              <a:t>Overview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F330D-F839-E8BD-7233-72CB05428B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009E7C-2873-1BAE-3A2E-E6CAD7FFC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2164" y="1604801"/>
            <a:ext cx="7146141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Workflow:</a:t>
            </a:r>
            <a:endParaRPr lang="en-US" sz="2800">
              <a:ea typeface="Calibri" panose="020F0502020204030204"/>
              <a:cs typeface="Calibri" panose="020F0502020204030204"/>
            </a:endParaRPr>
          </a:p>
          <a:p>
            <a:pPr marL="457200">
              <a:spcAft>
                <a:spcPts val="600"/>
              </a:spcAft>
              <a:buAutoNum type="arabicPeriod"/>
            </a:pPr>
            <a:endParaRPr lang="en-GB" sz="2400" b="1" dirty="0">
              <a:solidFill>
                <a:srgbClr val="003865"/>
              </a:solidFill>
              <a:latin typeface="Calibri"/>
              <a:ea typeface="Arial"/>
              <a:cs typeface="Arial"/>
            </a:endParaRPr>
          </a:p>
          <a:p>
            <a:pPr marL="457200" lvl="0">
              <a:buAutoNum type="arabicPeriod"/>
            </a:pPr>
            <a:r>
              <a:rPr lang="en-GB" sz="2400" baseline="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Session Initialisation</a:t>
            </a:r>
            <a:r>
              <a:rPr lang="en-US" sz="240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​</a:t>
            </a:r>
            <a:endParaRPr lang="en-US">
              <a:ea typeface="Calibri"/>
              <a:cs typeface="Calibri"/>
            </a:endParaRPr>
          </a:p>
          <a:p>
            <a:pPr marL="457200" lvl="0" rtl="0">
              <a:buFont typeface=""/>
              <a:buAutoNum type="arabicPeriod"/>
            </a:pPr>
            <a:r>
              <a:rPr lang="en-GB" sz="2400" baseline="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Main Menu Navigation</a:t>
            </a:r>
            <a:r>
              <a:rPr lang="en-GB" sz="240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457200" lvl="0" rtl="0">
              <a:buFont typeface=""/>
              <a:buAutoNum type="arabicPeriod"/>
            </a:pPr>
            <a:r>
              <a:rPr lang="en-GB" sz="2400" baseline="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Pre-Test Countdown</a:t>
            </a:r>
            <a:r>
              <a:rPr lang="en-GB" sz="240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457200" lvl="0" rtl="0">
              <a:buFont typeface=""/>
              <a:buAutoNum type="arabicPeriod"/>
            </a:pPr>
            <a:r>
              <a:rPr lang="en-GB" sz="2400" baseline="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Stimulus Generation</a:t>
            </a:r>
            <a:r>
              <a:rPr lang="en-GB" sz="240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457200" lvl="0" rtl="0">
              <a:buFont typeface=""/>
              <a:buAutoNum type="arabicPeriod"/>
            </a:pPr>
            <a:r>
              <a:rPr lang="en-GB" sz="2400" baseline="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Fixation Monitoring &amp; Feedback</a:t>
            </a:r>
            <a:r>
              <a:rPr lang="en-GB" sz="240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457200" lvl="0" rtl="0">
              <a:buFont typeface=""/>
              <a:buAutoNum type="arabicPeriod"/>
            </a:pPr>
            <a:r>
              <a:rPr lang="en-GB" sz="2400" baseline="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User Response Logging</a:t>
            </a:r>
            <a:r>
              <a:rPr lang="en-GB" sz="240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457200" lvl="0" rtl="0">
              <a:buFont typeface=""/>
              <a:buAutoNum type="arabicPeriod"/>
            </a:pPr>
            <a:r>
              <a:rPr lang="en-GB" sz="2400" baseline="0" dirty="0">
                <a:solidFill>
                  <a:srgbClr val="003865"/>
                </a:solidFill>
                <a:latin typeface="Calibri"/>
                <a:ea typeface="Arial"/>
                <a:cs typeface="Arial"/>
              </a:rPr>
              <a:t>Test Completion &amp; Data Export</a:t>
            </a:r>
          </a:p>
          <a:p>
            <a:pPr marL="457200">
              <a:buAutoNum type="arabicPeriod"/>
            </a:pPr>
            <a:r>
              <a:rPr lang="en-GB" sz="2400" dirty="0">
                <a:latin typeface="Calibri"/>
                <a:ea typeface="ＭＳ Ｐゴシック"/>
                <a:cs typeface="Arial"/>
              </a:rPr>
              <a:t>Report Generation</a:t>
            </a:r>
            <a:endParaRPr lang="en-GB" sz="2400" b="1">
              <a:latin typeface="Calibri"/>
              <a:ea typeface="ＭＳ Ｐゴシック" charset="-128"/>
              <a:cs typeface="Arial"/>
            </a:endParaRPr>
          </a:p>
        </p:txBody>
      </p:sp>
      <p:pic>
        <p:nvPicPr>
          <p:cNvPr id="3" name="Picture 2" descr="A diagram of a software program&#10;&#10;AI-generated content may be incorrect.">
            <a:extLst>
              <a:ext uri="{FF2B5EF4-FFF2-40B4-BE49-F238E27FC236}">
                <a16:creationId xmlns:a16="http://schemas.microsoft.com/office/drawing/2014/main" id="{8325E056-390F-1595-4B21-190CC497C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676" y="1845100"/>
            <a:ext cx="6840417" cy="3634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23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2A1E3-2491-6BAE-32C5-4B8BE909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13FC3C-31C0-1448-C192-65B8894E8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389877"/>
            <a:ext cx="5651447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Arial"/>
              <a:ea typeface="ＭＳ Ｐゴシック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149E1F-F397-6254-A948-64E044D9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60" y="57958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Repeated Fixed Intensity Strategy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943F2B-64C8-849D-E87D-88F6285FD2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4293" cy="5126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3600" b="1" dirty="0">
              <a:solidFill>
                <a:schemeClr val="tx1"/>
              </a:solidFill>
              <a:latin typeface="Arial"/>
              <a:ea typeface="Arial" charset="0"/>
              <a:cs typeface="Arial" charset="0"/>
            </a:endParaRPr>
          </a:p>
          <a:p>
            <a:pPr marL="380365" indent="-380365">
              <a:spcAft>
                <a:spcPts val="667"/>
              </a:spcAft>
              <a:buFont typeface="Arial" charset="0"/>
              <a:buChar char="•"/>
            </a:pPr>
            <a:endParaRPr lang="en-GB" sz="23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81DAA2-7F50-A48A-A764-8CD9E81EC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549" y="1604801"/>
            <a:ext cx="5657310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Instead of using complex thresholding algorithms like SITA, we implemented a </a:t>
            </a:r>
            <a:r>
              <a:rPr lang="en-GB" sz="2400" b="1" dirty="0">
                <a:ea typeface="+mn-lt"/>
                <a:cs typeface="+mn-lt"/>
              </a:rPr>
              <a:t>non-threshold strategy</a:t>
            </a:r>
            <a:r>
              <a:rPr lang="en-GB" sz="2400" dirty="0">
                <a:ea typeface="+mn-lt"/>
                <a:cs typeface="+mn-lt"/>
              </a:rPr>
              <a:t> based on </a:t>
            </a:r>
            <a:r>
              <a:rPr lang="en-GB" sz="2400" b="1" dirty="0">
                <a:ea typeface="+mn-lt"/>
                <a:cs typeface="+mn-lt"/>
              </a:rPr>
              <a:t>fixed-intensity stimuli</a:t>
            </a:r>
            <a:r>
              <a:rPr lang="en-GB" sz="2400" dirty="0">
                <a:ea typeface="+mn-lt"/>
                <a:cs typeface="+mn-lt"/>
              </a:rPr>
              <a:t>.</a:t>
            </a:r>
            <a:endParaRPr lang="en-GB" sz="2400" dirty="0">
              <a:ea typeface="Calibri"/>
              <a:cs typeface="Calibri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Due to </a:t>
            </a:r>
            <a:r>
              <a:rPr lang="en-GB" sz="2400" b="1" dirty="0">
                <a:ea typeface="+mn-lt"/>
                <a:cs typeface="+mn-lt"/>
              </a:rPr>
              <a:t>hardware limitations </a:t>
            </a:r>
            <a:r>
              <a:rPr lang="en-GB" sz="2400" dirty="0">
                <a:ea typeface="+mn-lt"/>
                <a:cs typeface="+mn-lt"/>
              </a:rPr>
              <a:t>preventing </a:t>
            </a:r>
            <a:r>
              <a:rPr lang="en-GB" sz="2400" b="1" dirty="0">
                <a:ea typeface="+mn-lt"/>
                <a:cs typeface="+mn-lt"/>
              </a:rPr>
              <a:t>absolute brightness calibration</a:t>
            </a:r>
            <a:r>
              <a:rPr lang="en-GB" sz="2400" dirty="0">
                <a:ea typeface="+mn-lt"/>
                <a:cs typeface="+mn-lt"/>
              </a:rPr>
              <a:t> on VR headsets, we used a </a:t>
            </a:r>
            <a:r>
              <a:rPr lang="en-GB" sz="2400" b="1" dirty="0">
                <a:ea typeface="+mn-lt"/>
                <a:cs typeface="+mn-lt"/>
              </a:rPr>
              <a:t>single consistent brightness level</a:t>
            </a:r>
            <a:r>
              <a:rPr lang="en-GB" sz="2400" dirty="0">
                <a:ea typeface="+mn-lt"/>
                <a:cs typeface="+mn-lt"/>
              </a:rPr>
              <a:t> for all stimuli.</a:t>
            </a:r>
            <a:endParaRPr lang="en-GB" sz="24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Each stimulus is shown </a:t>
            </a:r>
            <a:r>
              <a:rPr lang="en-GB" sz="2400" b="1" dirty="0">
                <a:ea typeface="+mn-lt"/>
                <a:cs typeface="+mn-lt"/>
              </a:rPr>
              <a:t>multiple times at each test point</a:t>
            </a:r>
            <a:r>
              <a:rPr lang="en-GB" sz="2400" dirty="0">
                <a:ea typeface="+mn-lt"/>
                <a:cs typeface="+mn-lt"/>
              </a:rPr>
              <a:t> in a randomized order.</a:t>
            </a:r>
            <a:endParaRPr lang="en-GB" sz="24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1DFB7-38C4-3699-D466-986FE0DA7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80594" y="1604800"/>
            <a:ext cx="5657310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>
              <a:buFont typeface="Arial"/>
              <a:buChar char="•"/>
            </a:pPr>
            <a:r>
              <a:rPr lang="en-GB" sz="2400" dirty="0">
                <a:ea typeface="+mn-lt"/>
                <a:cs typeface="+mn-lt"/>
              </a:rPr>
              <a:t>Participants indicate whether they see each flash, and the system classifies each location as:</a:t>
            </a:r>
            <a:endParaRPr lang="en-GB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defTabSz="1219170"/>
            <a:endParaRPr lang="en-GB" sz="2400" dirty="0">
              <a:ea typeface="+mn-lt"/>
              <a:cs typeface="+mn-lt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000" b="1" dirty="0">
                <a:ea typeface="+mn-lt"/>
                <a:cs typeface="+mn-lt"/>
              </a:rPr>
              <a:t>Consistently Seen</a:t>
            </a:r>
            <a:r>
              <a:rPr lang="en-GB" sz="2000" dirty="0">
                <a:ea typeface="+mn-lt"/>
                <a:cs typeface="+mn-lt"/>
              </a:rPr>
              <a:t> – detected </a:t>
            </a:r>
            <a:r>
              <a:rPr lang="en-GB" sz="2000" b="1" dirty="0">
                <a:ea typeface="+mn-lt"/>
                <a:cs typeface="+mn-lt"/>
              </a:rPr>
              <a:t>more than 3 times</a:t>
            </a:r>
            <a:endParaRPr lang="en-GB" sz="2000">
              <a:ea typeface="Calibri" panose="020F0502020204030204"/>
              <a:cs typeface="Calibri" panose="020F0502020204030204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000" b="1" dirty="0">
                <a:ea typeface="+mn-lt"/>
                <a:cs typeface="+mn-lt"/>
              </a:rPr>
              <a:t>Inconsistently Seen</a:t>
            </a:r>
            <a:r>
              <a:rPr lang="en-GB" sz="2000" dirty="0">
                <a:ea typeface="+mn-lt"/>
                <a:cs typeface="+mn-lt"/>
              </a:rPr>
              <a:t> – detected </a:t>
            </a:r>
            <a:r>
              <a:rPr lang="en-GB" sz="2000" b="1" dirty="0">
                <a:ea typeface="+mn-lt"/>
                <a:cs typeface="+mn-lt"/>
              </a:rPr>
              <a:t>1–2 times</a:t>
            </a:r>
            <a:endParaRPr lang="en-GB" sz="2000">
              <a:ea typeface="+mn-lt"/>
              <a:cs typeface="+mn-lt"/>
            </a:endParaRPr>
          </a:p>
          <a:p>
            <a:pPr marL="800100" lvl="1" indent="-342900" defTabSz="1219170">
              <a:buFont typeface="Wingdings"/>
              <a:buChar char="Ø"/>
            </a:pPr>
            <a:r>
              <a:rPr lang="en-GB" sz="2000" b="1" dirty="0">
                <a:ea typeface="+mn-lt"/>
                <a:cs typeface="+mn-lt"/>
              </a:rPr>
              <a:t>Unseen</a:t>
            </a:r>
            <a:r>
              <a:rPr lang="en-GB" sz="2000" dirty="0">
                <a:ea typeface="+mn-lt"/>
                <a:cs typeface="+mn-lt"/>
              </a:rPr>
              <a:t> – </a:t>
            </a:r>
            <a:r>
              <a:rPr lang="en-GB" sz="2000" b="1" dirty="0">
                <a:ea typeface="+mn-lt"/>
                <a:cs typeface="+mn-lt"/>
              </a:rPr>
              <a:t>0 detections</a:t>
            </a:r>
            <a:endParaRPr lang="en-GB" sz="2000">
              <a:ea typeface="Calibri" panose="020F0502020204030204"/>
              <a:cs typeface="Calibri" panose="020F0502020204030204"/>
            </a:endParaRPr>
          </a:p>
          <a:p>
            <a:pPr marL="342900" indent="-342900" defTabSz="1219170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endParaRPr lang="en-GB" sz="24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 defTabSz="121917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Simple and robust method, </a:t>
            </a:r>
            <a:r>
              <a:rPr lang="en-GB" sz="2400" dirty="0">
                <a:ea typeface="+mn-lt"/>
                <a:cs typeface="+mn-lt"/>
              </a:rPr>
              <a:t>ideal for </a:t>
            </a:r>
            <a:r>
              <a:rPr lang="en-GB" sz="2400" b="1" dirty="0">
                <a:ea typeface="+mn-lt"/>
                <a:cs typeface="+mn-lt"/>
              </a:rPr>
              <a:t>preliminary screening</a:t>
            </a:r>
            <a:r>
              <a:rPr lang="en-GB" sz="2400" dirty="0">
                <a:ea typeface="+mn-lt"/>
                <a:cs typeface="+mn-lt"/>
              </a:rPr>
              <a:t>, when full sensitivity data isn't needed.</a:t>
            </a:r>
            <a:endParaRPr lang="en-GB" dirty="0"/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GB" sz="2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425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2643</TotalTime>
  <Words>1709</Words>
  <Application>Microsoft Office PowerPoint</Application>
  <PresentationFormat>Widescreen</PresentationFormat>
  <Paragraphs>132</Paragraphs>
  <Slides>35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VIRTUAL REALITY VISUAL FIELD TESTING DEVICE</vt:lpstr>
      <vt:lpstr>Outline</vt:lpstr>
      <vt:lpstr>Introduction</vt:lpstr>
      <vt:lpstr>Why do all this?</vt:lpstr>
      <vt:lpstr>Motivation</vt:lpstr>
      <vt:lpstr>Aims</vt:lpstr>
      <vt:lpstr>Design</vt:lpstr>
      <vt:lpstr>Overview</vt:lpstr>
      <vt:lpstr>Repeated Fixed Intensity Strategy</vt:lpstr>
      <vt:lpstr>User Interfaces and Inputs</vt:lpstr>
      <vt:lpstr>Report Generation</vt:lpstr>
      <vt:lpstr>Implementation</vt:lpstr>
      <vt:lpstr>Hardware and Software</vt:lpstr>
      <vt:lpstr>Unity Environment Hierarchy</vt:lpstr>
      <vt:lpstr>Environment</vt:lpstr>
      <vt:lpstr>Generated Report</vt:lpstr>
      <vt:lpstr>Evaluation</vt:lpstr>
      <vt:lpstr>User Study (n=12)</vt:lpstr>
      <vt:lpstr>Results</vt:lpstr>
      <vt:lpstr>Quantitative Data Analysis</vt:lpstr>
      <vt:lpstr>Center Fixation Percentage</vt:lpstr>
      <vt:lpstr>Reaction Time</vt:lpstr>
      <vt:lpstr>False Positive Rate</vt:lpstr>
      <vt:lpstr>Negative Rate</vt:lpstr>
      <vt:lpstr>SSQ </vt:lpstr>
      <vt:lpstr>NASA TLX</vt:lpstr>
      <vt:lpstr>Qualitative Feedback</vt:lpstr>
      <vt:lpstr>Conclusion</vt:lpstr>
      <vt:lpstr>Summary</vt:lpstr>
      <vt:lpstr>Key Findings</vt:lpstr>
      <vt:lpstr>Further Research</vt:lpstr>
      <vt:lpstr>Demo</vt:lpstr>
      <vt:lpstr>Demo</vt:lpstr>
      <vt:lpstr>Any 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Pete Howard</cp:lastModifiedBy>
  <cp:revision>882</cp:revision>
  <dcterms:created xsi:type="dcterms:W3CDTF">2021-01-06T14:22:07Z</dcterms:created>
  <dcterms:modified xsi:type="dcterms:W3CDTF">2025-03-31T19:57:25Z</dcterms:modified>
</cp:coreProperties>
</file>